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69" r:id="rId2"/>
    <p:sldId id="370" r:id="rId3"/>
    <p:sldId id="371" r:id="rId4"/>
    <p:sldId id="399" r:id="rId5"/>
    <p:sldId id="318" r:id="rId6"/>
    <p:sldId id="323" r:id="rId7"/>
    <p:sldId id="324" r:id="rId8"/>
    <p:sldId id="400" r:id="rId9"/>
    <p:sldId id="401" r:id="rId10"/>
    <p:sldId id="326" r:id="rId11"/>
    <p:sldId id="328" r:id="rId12"/>
    <p:sldId id="330" r:id="rId13"/>
    <p:sldId id="331" r:id="rId14"/>
    <p:sldId id="390" r:id="rId15"/>
    <p:sldId id="332" r:id="rId16"/>
    <p:sldId id="334" r:id="rId17"/>
    <p:sldId id="391" r:id="rId18"/>
    <p:sldId id="335" r:id="rId19"/>
    <p:sldId id="392" r:id="rId20"/>
    <p:sldId id="337" r:id="rId21"/>
    <p:sldId id="319" r:id="rId22"/>
    <p:sldId id="393" r:id="rId23"/>
    <p:sldId id="394" r:id="rId24"/>
    <p:sldId id="395" r:id="rId25"/>
    <p:sldId id="396" r:id="rId26"/>
    <p:sldId id="348" r:id="rId27"/>
    <p:sldId id="345" r:id="rId28"/>
    <p:sldId id="349" r:id="rId29"/>
    <p:sldId id="350" r:id="rId30"/>
    <p:sldId id="351" r:id="rId31"/>
    <p:sldId id="338" r:id="rId32"/>
    <p:sldId id="417" r:id="rId33"/>
    <p:sldId id="339" r:id="rId34"/>
    <p:sldId id="352" r:id="rId35"/>
    <p:sldId id="372" r:id="rId36"/>
    <p:sldId id="373" r:id="rId37"/>
    <p:sldId id="374" r:id="rId38"/>
    <p:sldId id="375" r:id="rId39"/>
    <p:sldId id="376" r:id="rId40"/>
    <p:sldId id="379" r:id="rId41"/>
    <p:sldId id="377" r:id="rId42"/>
    <p:sldId id="381" r:id="rId43"/>
    <p:sldId id="382" r:id="rId44"/>
    <p:sldId id="397" r:id="rId45"/>
    <p:sldId id="385" r:id="rId46"/>
    <p:sldId id="388" r:id="rId47"/>
    <p:sldId id="387" r:id="rId48"/>
    <p:sldId id="389" r:id="rId49"/>
    <p:sldId id="418" r:id="rId50"/>
    <p:sldId id="403" r:id="rId51"/>
    <p:sldId id="404" r:id="rId52"/>
    <p:sldId id="405" r:id="rId53"/>
    <p:sldId id="406" r:id="rId54"/>
    <p:sldId id="407" r:id="rId55"/>
    <p:sldId id="408" r:id="rId56"/>
    <p:sldId id="409" r:id="rId57"/>
    <p:sldId id="410" r:id="rId58"/>
    <p:sldId id="411" r:id="rId59"/>
    <p:sldId id="412" r:id="rId60"/>
    <p:sldId id="413" r:id="rId61"/>
    <p:sldId id="414" r:id="rId62"/>
    <p:sldId id="416" r:id="rId63"/>
    <p:sldId id="415" r:id="rId6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E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49826" autoAdjust="0"/>
  </p:normalViewPr>
  <p:slideViewPr>
    <p:cSldViewPr snapToGrid="0">
      <p:cViewPr varScale="1">
        <p:scale>
          <a:sx n="57" d="100"/>
          <a:sy n="57" d="100"/>
        </p:scale>
        <p:origin x="2700" y="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3076363" cy="513508"/>
          </a:xfrm>
          <a:prstGeom prst="rect">
            <a:avLst/>
          </a:prstGeom>
        </p:spPr>
        <p:txBody>
          <a:bodyPr vert="horz" lIns="99032" tIns="49516" rIns="99032" bIns="49516"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32" tIns="49516" rIns="99032" bIns="49516" rtlCol="0"/>
          <a:lstStyle>
            <a:lvl1pPr algn="r">
              <a:defRPr sz="1300"/>
            </a:lvl1pPr>
          </a:lstStyle>
          <a:p>
            <a:fld id="{B5D18E4F-8904-49F0-A966-ED8BC304F0DA}" type="datetimeFigureOut">
              <a:rPr kumimoji="1" lang="ja-JP" altLang="en-US" smtClean="0"/>
              <a:t>2021/10/15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32" tIns="49516" rIns="99032" bIns="49516" rtlCol="0" anchor="ctr"/>
          <a:lstStyle/>
          <a:p>
            <a:endParaRPr lang="ja-JP" altLang="en-US"/>
          </a:p>
        </p:txBody>
      </p:sp>
      <p:sp>
        <p:nvSpPr>
          <p:cNvPr id="5" name="ノート プレースホルダー 4"/>
          <p:cNvSpPr>
            <a:spLocks noGrp="1"/>
          </p:cNvSpPr>
          <p:nvPr>
            <p:ph type="body" sz="quarter" idx="3"/>
          </p:nvPr>
        </p:nvSpPr>
        <p:spPr>
          <a:xfrm>
            <a:off x="709931" y="4925408"/>
            <a:ext cx="5679440" cy="4029879"/>
          </a:xfrm>
          <a:prstGeom prst="rect">
            <a:avLst/>
          </a:prstGeom>
        </p:spPr>
        <p:txBody>
          <a:bodyPr vert="horz" lIns="99032" tIns="49516" rIns="99032" bIns="49516"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9721107"/>
            <a:ext cx="3076363" cy="513507"/>
          </a:xfrm>
          <a:prstGeom prst="rect">
            <a:avLst/>
          </a:prstGeom>
        </p:spPr>
        <p:txBody>
          <a:bodyPr vert="horz" lIns="99032" tIns="49516" rIns="99032" bIns="49516"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32" tIns="49516" rIns="99032" bIns="49516"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latin typeface="Cambria Math" panose="02040503050406030204" pitchFamily="18" charset="0"/>
                  </a:rPr>
                  <a:t>多少こんがらがりそうではある。</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r>
                  <a:rPr lang="ja-JP" altLang="en-US" sz="1100" dirty="0">
                    <a:latin typeface="Cambria Math" panose="02040503050406030204" pitchFamily="18" charset="0"/>
                  </a:rPr>
                  <a:t>横軸</a:t>
                </a:r>
                <a:r>
                  <a:rPr lang="en-US" altLang="ja-JP" sz="1100" dirty="0">
                    <a:latin typeface="Cambria Math" panose="02040503050406030204" pitchFamily="18" charset="0"/>
                  </a:rPr>
                  <a:t>t</a:t>
                </a:r>
                <a:r>
                  <a:rPr lang="ja-JP" altLang="en-US" sz="1100" dirty="0">
                    <a:latin typeface="Cambria Math" panose="02040503050406030204" pitchFamily="18" charset="0"/>
                  </a:rPr>
                  <a:t>のグラフを書く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f(t)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g(x-t)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14:m>
                  <m:oMath xmlns:m="http://schemas.openxmlformats.org/officeDocument/2006/math">
                    <m:r>
                      <m:rPr>
                        <m:sty m:val="p"/>
                      </m:rPr>
                      <a:rPr lang="en-US" altLang="ja-JP" sz="1100">
                        <a:latin typeface="Cambria Math" panose="02040503050406030204" pitchFamily="18" charset="0"/>
                      </a:rPr>
                      <m:t>g</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oMath>
                </a14:m>
                <a:r>
                  <a:rPr lang="ja-JP" altLang="en-US" sz="1100" i="1" dirty="0">
                    <a:latin typeface="Cambria Math" panose="02040503050406030204" pitchFamily="18" charset="0"/>
                  </a:rPr>
                  <a:t>がゼロで無い値を持つ定義域は</a:t>
                </a:r>
                <a:endParaRPr lang="en-US" altLang="ja-JP" sz="1100" i="1" dirty="0">
                  <a:latin typeface="Cambria Math" panose="02040503050406030204" pitchFamily="18" charset="0"/>
                </a:endParaRPr>
              </a:p>
              <a:p>
                <a:pPr defTabSz="914253">
                  <a:defRPr/>
                </a:pPr>
                <a:r>
                  <a:rPr lang="en-US" altLang="ja-JP" sz="1100" i="1" dirty="0">
                    <a:latin typeface="Cambria Math" panose="02040503050406030204" pitchFamily="18" charset="0"/>
                  </a:rPr>
                  <a:t>  -0.5 &lt;= t-x &lt;= 0.5</a:t>
                </a:r>
              </a:p>
              <a:p>
                <a:pPr defTabSz="914253">
                  <a:defRPr/>
                </a:pPr>
                <a:r>
                  <a:rPr lang="en-US" altLang="ja-JP" sz="1100" i="1" dirty="0">
                    <a:latin typeface="Cambria Math" panose="02040503050406030204" pitchFamily="18" charset="0"/>
                  </a:rPr>
                  <a:t>  x-0.5 &lt;= t &lt;= x+0.5</a:t>
                </a:r>
              </a:p>
              <a:p>
                <a:pPr defTabSz="914253">
                  <a:defRPr/>
                </a:pPr>
                <a:r>
                  <a:rPr lang="en-US" altLang="ja-JP" sz="1100" i="1" dirty="0">
                    <a:latin typeface="Cambria Math" panose="02040503050406030204" pitchFamily="18" charset="0"/>
                  </a:rPr>
                  <a:t>+ </a:t>
                </a:r>
                <a:r>
                  <a:rPr lang="ja-JP" altLang="en-US" sz="1100" i="1" dirty="0">
                    <a:latin typeface="Cambria Math" panose="02040503050406030204" pitchFamily="18" charset="0"/>
                  </a:rPr>
                  <a:t>この図示があれば，たぶん計算は大丈夫そう</a:t>
                </a: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14:m>
                  <m:oMathPara xmlns:m="http://schemas.openxmlformats.org/officeDocument/2006/math">
                    <m:oMathParaPr>
                      <m:jc m:val="centerGroup"/>
                    </m:oMathParaPr>
                    <m:oMath xmlns:m="http://schemas.openxmlformats.org/officeDocument/2006/math">
                      <m:d>
                        <m:dPr>
                          <m:ctrlPr>
                            <a:rPr lang="en-US" altLang="ja-JP" sz="1100" i="1">
                              <a:latin typeface="Cambria Math" panose="02040503050406030204" pitchFamily="18" charset="0"/>
                            </a:rPr>
                          </m:ctrlPr>
                        </m:dPr>
                        <m:e>
                          <m:r>
                            <a:rPr lang="en-US" altLang="ja-JP" sz="1100" i="1">
                              <a:latin typeface="Cambria Math" panose="02040503050406030204" pitchFamily="18" charset="0"/>
                            </a:rPr>
                            <m:t>𝑓</m:t>
                          </m:r>
                          <m:r>
                            <a:rPr lang="en-US" altLang="ja-JP" sz="1100" i="1">
                              <a:latin typeface="Cambria Math" panose="02040503050406030204" pitchFamily="18" charset="0"/>
                            </a:rPr>
                            <m:t>∗</m:t>
                          </m:r>
                          <m:r>
                            <a:rPr lang="en-US" altLang="ja-JP" sz="1100" i="1">
                              <a:latin typeface="Cambria Math" panose="02040503050406030204" pitchFamily="18" charset="0"/>
                            </a:rPr>
                            <m:t>𝑔</m:t>
                          </m:r>
                        </m:e>
                      </m:d>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r>
                        <a:rPr lang="en-US" altLang="ja-JP" sz="1100" i="1">
                          <a:latin typeface="Cambria Math" panose="02040503050406030204" pitchFamily="18" charset="0"/>
                        </a:rPr>
                        <m:t>=</m:t>
                      </m:r>
                      <m:nary>
                        <m:naryPr>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m:t>
                          </m:r>
                          <m:r>
                            <a:rPr lang="en-US" altLang="ja-JP" sz="1100" i="1">
                              <a:latin typeface="Cambria Math" panose="02040503050406030204" pitchFamily="18" charset="0"/>
                            </a:rPr>
                            <m:t>∞</m:t>
                          </m:r>
                        </m:sub>
                        <m:sup>
                          <m:r>
                            <a:rPr lang="en-US" altLang="ja-JP" sz="1100" i="1">
                              <a:latin typeface="Cambria Math" panose="02040503050406030204" pitchFamily="18" charset="0"/>
                            </a:rPr>
                            <m:t>∞</m:t>
                          </m:r>
                        </m:sup>
                        <m:e>
                          <m:r>
                            <a:rPr lang="en-US" altLang="ja-JP" sz="1100" i="1">
                              <a:latin typeface="Cambria Math" panose="02040503050406030204" pitchFamily="18" charset="0"/>
                            </a:rPr>
                            <m:t>𝑓</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𝑡</m:t>
                              </m:r>
                            </m:e>
                          </m:d>
                          <m:r>
                            <a:rPr lang="en-US" altLang="ja-JP" sz="1100" i="1">
                              <a:latin typeface="Cambria Math" panose="02040503050406030204" pitchFamily="18" charset="0"/>
                            </a:rPr>
                            <m:t>𝑔</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r>
                                <a:rPr lang="en-US" altLang="ja-JP" sz="1100" i="1">
                                  <a:latin typeface="Cambria Math" panose="02040503050406030204" pitchFamily="18" charset="0"/>
                                </a:rPr>
                                <m:t>−</m:t>
                              </m:r>
                              <m:r>
                                <a:rPr lang="en-US" altLang="ja-JP" sz="1100" i="1">
                                  <a:latin typeface="Cambria Math" panose="02040503050406030204" pitchFamily="18" charset="0"/>
                                </a:rPr>
                                <m:t>𝑡</m:t>
                              </m:r>
                            </m:e>
                          </m:d>
                          <m:r>
                            <a:rPr lang="en-US" altLang="ja-JP" sz="1100" i="1">
                              <a:latin typeface="Cambria Math" panose="02040503050406030204" pitchFamily="18" charset="0"/>
                            </a:rPr>
                            <m:t>𝑑𝑡</m:t>
                          </m:r>
                        </m:e>
                      </m:nary>
                    </m:oMath>
                  </m:oMathPara>
                </a14:m>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150086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100" i="1" dirty="0">
                    <a:latin typeface="Cambria Math" panose="02040503050406030204" pitchFamily="18" charset="0"/>
                  </a:rPr>
                  <a:t>つまり関数を周波数の異なる</a:t>
                </a:r>
                <a:r>
                  <a:rPr lang="en-US" altLang="ja-JP" sz="1100" i="1" dirty="0">
                    <a:latin typeface="Cambria Math" panose="02040503050406030204" pitchFamily="18" charset="0"/>
                  </a:rPr>
                  <a:t>sin </a:t>
                </a:r>
                <a:r>
                  <a:rPr lang="ja-JP" altLang="en-US" sz="1100" i="1" dirty="0">
                    <a:latin typeface="Cambria Math" panose="02040503050406030204" pitchFamily="18" charset="0"/>
                  </a:rPr>
                  <a:t>と </a:t>
                </a:r>
                <a:r>
                  <a:rPr lang="en-US" altLang="ja-JP" sz="1100" i="1" dirty="0">
                    <a:latin typeface="Cambria Math" panose="02040503050406030204" pitchFamily="18" charset="0"/>
                  </a:rPr>
                  <a:t>cos</a:t>
                </a:r>
                <a:r>
                  <a:rPr lang="ja-JP" altLang="en-US" sz="1100" i="1" dirty="0">
                    <a:latin typeface="Cambria Math" panose="02040503050406030204" pitchFamily="18" charset="0"/>
                  </a:rPr>
                  <a:t>の和で表現するよ、ってこと</a:t>
                </a:r>
                <a:endParaRPr lang="pt-BR" altLang="ja-JP" sz="11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sz="1100" i="1">
                              <a:latin typeface="Cambria Math" panose="02040503050406030204" pitchFamily="18" charset="0"/>
                            </a:rPr>
                          </m:ctrlPr>
                        </m:sSubPr>
                        <m:e>
                          <m:r>
                            <a:rPr lang="pt-BR" altLang="ja-JP" sz="1100" i="1">
                              <a:latin typeface="Cambria Math" panose="02040503050406030204" pitchFamily="18" charset="0"/>
                            </a:rPr>
                            <m:t>𝑎</m:t>
                          </m:r>
                        </m:e>
                        <m:sub>
                          <m:r>
                            <a:rPr lang="en-US" altLang="ja-JP" sz="1100" i="1">
                              <a:latin typeface="Cambria Math" panose="02040503050406030204" pitchFamily="18" charset="0"/>
                            </a:rPr>
                            <m:t>1</m:t>
                          </m:r>
                        </m:sub>
                      </m:sSub>
                      <m:func>
                        <m:funcPr>
                          <m:ctrlPr>
                            <a:rPr lang="pt-BR" altLang="ja-JP" sz="1100" i="1">
                              <a:latin typeface="Cambria Math" panose="02040503050406030204" pitchFamily="18" charset="0"/>
                            </a:rPr>
                          </m:ctrlPr>
                        </m:funcPr>
                        <m:fName>
                          <m:r>
                            <m:rPr>
                              <m:sty m:val="p"/>
                            </m:rPr>
                            <a:rPr lang="pt-BR" altLang="ja-JP" sz="1100">
                              <a:latin typeface="Cambria Math" panose="02040503050406030204" pitchFamily="18" charset="0"/>
                            </a:rPr>
                            <m:t>cos</m:t>
                          </m:r>
                        </m:fName>
                        <m:e>
                          <m:r>
                            <a:rPr lang="en-US" altLang="ja-JP" sz="1100" i="1">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sz="1100"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3779323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dirty="0"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2796279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76929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 </a:t>
                </a:r>
                <a:r>
                  <a:rPr lang="en-US" altLang="ja-JP"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無限大を入れれば </a:t>
                </a:r>
                <a:r>
                  <a:rPr lang="en-US" altLang="ja-JP"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0 x [-1,1]</a:t>
                </a:r>
                <a:r>
                  <a:rPr lang="ja-JP" altLang="en-US" sz="1100"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14:m>
                  <m:oMathPara xmlns:m="http://schemas.openxmlformats.org/officeDocument/2006/math">
                    <m:oMathParaPr>
                      <m:jc m:val="centerGroup"/>
                    </m:oMathParaPr>
                    <m:oMath xmlns:m="http://schemas.openxmlformats.org/officeDocument/2006/math">
                      <m:f>
                        <m:fPr>
                          <m:ctrlPr>
                            <a:rPr lang="ja-JP" altLang="ja-JP" sz="1100" i="1">
                              <a:latin typeface="Cambria Math" panose="02040503050406030204" pitchFamily="18" charset="0"/>
                            </a:rPr>
                          </m:ctrlPr>
                        </m:fPr>
                        <m:num>
                          <m:r>
                            <a:rPr lang="en-US" altLang="ja-JP" sz="1100" i="1">
                              <a:latin typeface="Cambria Math" panose="02040503050406030204" pitchFamily="18" charset="0"/>
                            </a:rPr>
                            <m:t>𝑑𝐺</m:t>
                          </m:r>
                          <m:d>
                            <m:dPr>
                              <m:ctrlPr>
                                <a:rPr lang="ja-JP" altLang="ja-JP" sz="1100" i="1">
                                  <a:latin typeface="Cambria Math" panose="02040503050406030204" pitchFamily="18" charset="0"/>
                                </a:rPr>
                              </m:ctrlPr>
                            </m:dPr>
                            <m:e>
                              <m:r>
                                <a:rPr lang="en-US" altLang="ja-JP" sz="1100" i="1">
                                  <a:latin typeface="Cambria Math" panose="02040503050406030204" pitchFamily="18" charset="0"/>
                                </a:rPr>
                                <m:t>𝜔</m:t>
                              </m:r>
                            </m:e>
                          </m:d>
                        </m:num>
                        <m:den>
                          <m:r>
                            <a:rPr lang="en-US" altLang="ja-JP" sz="1100" i="1">
                              <a:latin typeface="Cambria Math" panose="02040503050406030204" pitchFamily="18" charset="0"/>
                            </a:rPr>
                            <m:t>𝑑</m:t>
                          </m:r>
                          <m:r>
                            <a:rPr lang="en-US" altLang="ja-JP" sz="1100" i="1">
                              <a:latin typeface="Cambria Math" panose="02040503050406030204" pitchFamily="18" charset="0"/>
                            </a:rPr>
                            <m:t>𝜔</m:t>
                          </m:r>
                        </m:den>
                      </m:f>
                      <m:r>
                        <a:rPr lang="ja-JP" altLang="ja-JP" sz="1100" i="1">
                          <a:latin typeface="Cambria Math" panose="02040503050406030204" pitchFamily="18" charset="0"/>
                        </a:rPr>
                        <m:t>＝</m:t>
                      </m:r>
                      <m:r>
                        <a:rPr lang="en-US" altLang="ja-JP" sz="1100" i="1">
                          <a:latin typeface="Cambria Math" panose="02040503050406030204" pitchFamily="18" charset="0"/>
                        </a:rPr>
                        <m:t>−</m:t>
                      </m:r>
                      <m:r>
                        <a:rPr lang="en-US" altLang="ja-JP" sz="1100" i="1">
                          <a:latin typeface="Cambria Math" panose="02040503050406030204" pitchFamily="18" charset="0"/>
                        </a:rPr>
                        <m:t>𝜔</m:t>
                      </m:r>
                      <m:sSup>
                        <m:sSupPr>
                          <m:ctrlPr>
                            <a:rPr lang="ja-JP" altLang="ja-JP" sz="1100" i="1">
                              <a:latin typeface="Cambria Math" panose="02040503050406030204" pitchFamily="18" charset="0"/>
                            </a:rPr>
                          </m:ctrlPr>
                        </m:sSupPr>
                        <m:e>
                          <m:r>
                            <a:rPr lang="en-US" altLang="ja-JP" sz="1100" i="1">
                              <a:latin typeface="Cambria Math" panose="02040503050406030204" pitchFamily="18" charset="0"/>
                            </a:rPr>
                            <m:t>𝜎</m:t>
                          </m:r>
                        </m:e>
                        <m:sup>
                          <m:r>
                            <a:rPr lang="en-US" altLang="ja-JP" sz="1100" i="1">
                              <a:latin typeface="Cambria Math" panose="02040503050406030204" pitchFamily="18" charset="0"/>
                            </a:rPr>
                            <m:t>2</m:t>
                          </m:r>
                        </m:sup>
                      </m:sSup>
                      <m:r>
                        <a:rPr lang="en-US" altLang="ja-JP" sz="1100" i="1">
                          <a:latin typeface="Cambria Math" panose="02040503050406030204" pitchFamily="18" charset="0"/>
                        </a:rPr>
                        <m:t>𝐺</m:t>
                      </m:r>
                      <m:d>
                        <m:dPr>
                          <m:ctrlPr>
                            <a:rPr lang="ja-JP" altLang="ja-JP" sz="1100" i="1">
                              <a:latin typeface="Cambria Math" panose="02040503050406030204" pitchFamily="18" charset="0"/>
                            </a:rPr>
                          </m:ctrlPr>
                        </m:dPr>
                        <m:e>
                          <m:r>
                            <a:rPr lang="en-US" altLang="ja-JP" sz="1100" i="1">
                              <a:latin typeface="Cambria Math" panose="02040503050406030204" pitchFamily="18" charset="0"/>
                            </a:rPr>
                            <m:t>𝜔</m:t>
                          </m:r>
                        </m:e>
                      </m:d>
                    </m:oMath>
                  </m:oMathPara>
                </a14:m>
                <a:endParaRPr lang="ja-JP" altLang="ja-JP" sz="1100"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407944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204669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953468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703080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84015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t>以下の講義資料では確率場の議論は無く、単純に平均二乗誤差</a:t>
                </a:r>
                <a:endParaRPr lang="en-US" altLang="ja-JP" sz="1100" dirty="0"/>
              </a:p>
              <a:p>
                <a:pPr defTabSz="914253">
                  <a:defRPr/>
                </a:pPr>
                <a14:m>
                  <m:oMathPara xmlns:m="http://schemas.openxmlformats.org/officeDocument/2006/math">
                    <m:oMathParaPr>
                      <m:jc m:val="centerGroup"/>
                    </m:oMathParaPr>
                    <m:oMath xmlns:m="http://schemas.openxmlformats.org/officeDocument/2006/math">
                      <m:func>
                        <m:func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11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11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1100" dirty="0"/>
              </a:p>
              <a:p>
                <a:pPr defTabSz="914253">
                  <a:defRPr/>
                </a:pPr>
                <a:r>
                  <a:rPr lang="ja-JP" altLang="en-US" sz="1100" dirty="0"/>
                  <a:t>の最小化を行なっている</a:t>
                </a:r>
                <a:endParaRPr lang="en-US" altLang="ja-JP" sz="1100" dirty="0"/>
              </a:p>
              <a:p>
                <a:pPr defTabSz="914253">
                  <a:defRPr/>
                </a:pPr>
                <a:r>
                  <a:rPr lang="en-US" altLang="ja-JP" sz="1100" dirty="0"/>
                  <a:t>[http://web.engr.oregonstate.edu/~sinisa/courses/OSU/ECE468/lectures/ECE468_13.pdf] or</a:t>
                </a:r>
                <a:r>
                  <a:rPr lang="ja-JP" altLang="en-US" sz="1100" dirty="0"/>
                  <a:t> </a:t>
                </a:r>
                <a:r>
                  <a:rPr lang="en-US" altLang="ja-JP" sz="1100" dirty="0"/>
                  <a:t>[http://www.ee.columbia.edu/~xlx/ee4830/notes/lec7.pdf]</a:t>
                </a:r>
                <a:endParaRPr lang="ja-JP" altLang="en-US" sz="1100" dirty="0"/>
              </a:p>
              <a:p>
                <a:endParaRPr kumimoji="1" lang="en-US" altLang="ja-JP" dirty="0" smtClean="0"/>
              </a:p>
              <a:p>
                <a:r>
                  <a:rPr kumimoji="1" lang="ja-JP" altLang="en-US" dirty="0" smtClean="0"/>
                  <a:t>一方、確率場を考慮した説明がなされることもある。</a:t>
                </a:r>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arg min┬𝑀</a:t>
                </a: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𝑢▒</a:t>
                </a:r>
                <a:r>
                  <a:rPr lang="en-US" altLang="ja-JP" sz="1200" b="0" i="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_𝑣▒(𝐹(</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𝑢,𝑣)</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−𝑀(𝑢,𝑣)𝐺(𝑢,𝑣)) </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731272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254318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latin typeface="Cambria Math" panose="02040503050406030204" pitchFamily="18" charset="0"/>
                  </a:rPr>
                  <a:t>多少こんがらがりそうではある。</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r>
                  <a:rPr lang="ja-JP" altLang="en-US" sz="1100" dirty="0">
                    <a:latin typeface="Cambria Math" panose="02040503050406030204" pitchFamily="18" charset="0"/>
                  </a:rPr>
                  <a:t>横軸</a:t>
                </a:r>
                <a:r>
                  <a:rPr lang="en-US" altLang="ja-JP" sz="1100" dirty="0">
                    <a:latin typeface="Cambria Math" panose="02040503050406030204" pitchFamily="18" charset="0"/>
                  </a:rPr>
                  <a:t>t</a:t>
                </a:r>
                <a:r>
                  <a:rPr lang="ja-JP" altLang="en-US" sz="1100" dirty="0">
                    <a:latin typeface="Cambria Math" panose="02040503050406030204" pitchFamily="18" charset="0"/>
                  </a:rPr>
                  <a:t>のグラフを書く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f(t)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g(x-t)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14:m>
                  <m:oMath xmlns:m="http://schemas.openxmlformats.org/officeDocument/2006/math">
                    <m:r>
                      <m:rPr>
                        <m:sty m:val="p"/>
                      </m:rPr>
                      <a:rPr lang="en-US" altLang="ja-JP" sz="1100">
                        <a:latin typeface="Cambria Math" panose="02040503050406030204" pitchFamily="18" charset="0"/>
                      </a:rPr>
                      <m:t>g</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oMath>
                </a14:m>
                <a:r>
                  <a:rPr lang="ja-JP" altLang="en-US" sz="1100" i="1" dirty="0">
                    <a:latin typeface="Cambria Math" panose="02040503050406030204" pitchFamily="18" charset="0"/>
                  </a:rPr>
                  <a:t>がゼロで無い値を持つ定義域は</a:t>
                </a:r>
                <a:endParaRPr lang="en-US" altLang="ja-JP" sz="1100" i="1" dirty="0">
                  <a:latin typeface="Cambria Math" panose="02040503050406030204" pitchFamily="18" charset="0"/>
                </a:endParaRPr>
              </a:p>
              <a:p>
                <a:pPr defTabSz="914253">
                  <a:defRPr/>
                </a:pPr>
                <a:r>
                  <a:rPr lang="en-US" altLang="ja-JP" sz="1100" i="1" dirty="0">
                    <a:latin typeface="Cambria Math" panose="02040503050406030204" pitchFamily="18" charset="0"/>
                  </a:rPr>
                  <a:t>  -0.5 &lt;= t-x &lt;= 0.5</a:t>
                </a:r>
              </a:p>
              <a:p>
                <a:pPr defTabSz="914253">
                  <a:defRPr/>
                </a:pPr>
                <a:r>
                  <a:rPr lang="en-US" altLang="ja-JP" sz="1100" i="1" dirty="0">
                    <a:latin typeface="Cambria Math" panose="02040503050406030204" pitchFamily="18" charset="0"/>
                  </a:rPr>
                  <a:t>  x-0.5 &lt;= t &lt;= x+0.5</a:t>
                </a:r>
              </a:p>
              <a:p>
                <a:pPr defTabSz="914253">
                  <a:defRPr/>
                </a:pPr>
                <a:r>
                  <a:rPr lang="en-US" altLang="ja-JP" sz="1100" i="1" dirty="0">
                    <a:latin typeface="Cambria Math" panose="02040503050406030204" pitchFamily="18" charset="0"/>
                  </a:rPr>
                  <a:t>+ </a:t>
                </a:r>
                <a:r>
                  <a:rPr lang="ja-JP" altLang="en-US" sz="1100" i="1" dirty="0">
                    <a:latin typeface="Cambria Math" panose="02040503050406030204" pitchFamily="18" charset="0"/>
                  </a:rPr>
                  <a:t>この図示があれば，たぶん計算は大丈夫そう</a:t>
                </a: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14:m>
                  <m:oMathPara xmlns:m="http://schemas.openxmlformats.org/officeDocument/2006/math">
                    <m:oMathParaPr>
                      <m:jc m:val="centerGroup"/>
                    </m:oMathParaPr>
                    <m:oMath xmlns:m="http://schemas.openxmlformats.org/officeDocument/2006/math">
                      <m:d>
                        <m:dPr>
                          <m:ctrlPr>
                            <a:rPr lang="en-US" altLang="ja-JP" sz="1100" i="1">
                              <a:latin typeface="Cambria Math" panose="02040503050406030204" pitchFamily="18" charset="0"/>
                            </a:rPr>
                          </m:ctrlPr>
                        </m:dPr>
                        <m:e>
                          <m:r>
                            <a:rPr lang="en-US" altLang="ja-JP" sz="1100" i="1">
                              <a:latin typeface="Cambria Math" panose="02040503050406030204" pitchFamily="18" charset="0"/>
                            </a:rPr>
                            <m:t>𝑓</m:t>
                          </m:r>
                          <m:r>
                            <a:rPr lang="en-US" altLang="ja-JP" sz="1100" i="1">
                              <a:latin typeface="Cambria Math" panose="02040503050406030204" pitchFamily="18" charset="0"/>
                            </a:rPr>
                            <m:t>∗</m:t>
                          </m:r>
                          <m:r>
                            <a:rPr lang="en-US" altLang="ja-JP" sz="1100" i="1">
                              <a:latin typeface="Cambria Math" panose="02040503050406030204" pitchFamily="18" charset="0"/>
                            </a:rPr>
                            <m:t>𝑔</m:t>
                          </m:r>
                        </m:e>
                      </m:d>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r>
                        <a:rPr lang="en-US" altLang="ja-JP" sz="1100" i="1">
                          <a:latin typeface="Cambria Math" panose="02040503050406030204" pitchFamily="18" charset="0"/>
                        </a:rPr>
                        <m:t>=</m:t>
                      </m:r>
                      <m:nary>
                        <m:naryPr>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m:t>
                          </m:r>
                          <m:r>
                            <a:rPr lang="en-US" altLang="ja-JP" sz="1100" i="1">
                              <a:latin typeface="Cambria Math" panose="02040503050406030204" pitchFamily="18" charset="0"/>
                            </a:rPr>
                            <m:t>∞</m:t>
                          </m:r>
                        </m:sub>
                        <m:sup>
                          <m:r>
                            <a:rPr lang="en-US" altLang="ja-JP" sz="1100" i="1">
                              <a:latin typeface="Cambria Math" panose="02040503050406030204" pitchFamily="18" charset="0"/>
                            </a:rPr>
                            <m:t>∞</m:t>
                          </m:r>
                        </m:sup>
                        <m:e>
                          <m:r>
                            <a:rPr lang="en-US" altLang="ja-JP" sz="1100" i="1">
                              <a:latin typeface="Cambria Math" panose="02040503050406030204" pitchFamily="18" charset="0"/>
                            </a:rPr>
                            <m:t>𝑓</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𝑡</m:t>
                              </m:r>
                            </m:e>
                          </m:d>
                          <m:r>
                            <a:rPr lang="en-US" altLang="ja-JP" sz="1100" i="1">
                              <a:latin typeface="Cambria Math" panose="02040503050406030204" pitchFamily="18" charset="0"/>
                            </a:rPr>
                            <m:t>𝑔</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r>
                                <a:rPr lang="en-US" altLang="ja-JP" sz="1100" i="1">
                                  <a:latin typeface="Cambria Math" panose="02040503050406030204" pitchFamily="18" charset="0"/>
                                </a:rPr>
                                <m:t>−</m:t>
                              </m:r>
                              <m:r>
                                <a:rPr lang="en-US" altLang="ja-JP" sz="1100" i="1">
                                  <a:latin typeface="Cambria Math" panose="02040503050406030204" pitchFamily="18" charset="0"/>
                                </a:rPr>
                                <m:t>𝑡</m:t>
                              </m:r>
                            </m:e>
                          </m:d>
                          <m:r>
                            <a:rPr lang="en-US" altLang="ja-JP" sz="1100" i="1">
                              <a:latin typeface="Cambria Math" panose="02040503050406030204" pitchFamily="18" charset="0"/>
                            </a:rPr>
                            <m:t>𝑑𝑡</m:t>
                          </m:r>
                        </m:e>
                      </m:nary>
                    </m:oMath>
                  </m:oMathPara>
                </a14:m>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3159101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2870120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58</a:t>
            </a:fld>
            <a:endParaRPr kumimoji="1" lang="ja-JP" altLang="en-US"/>
          </a:p>
        </p:txBody>
      </p:sp>
    </p:spTree>
    <p:extLst>
      <p:ext uri="{BB962C8B-B14F-4D97-AF65-F5344CB8AC3E}">
        <p14:creationId xmlns:p14="http://schemas.microsoft.com/office/powerpoint/2010/main" val="28112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59</a:t>
            </a:fld>
            <a:endParaRPr kumimoji="1" lang="ja-JP" altLang="en-US"/>
          </a:p>
        </p:txBody>
      </p:sp>
    </p:spTree>
    <p:extLst>
      <p:ext uri="{BB962C8B-B14F-4D97-AF65-F5344CB8AC3E}">
        <p14:creationId xmlns:p14="http://schemas.microsoft.com/office/powerpoint/2010/main" val="1708976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60</a:t>
            </a:fld>
            <a:endParaRPr kumimoji="1" lang="ja-JP" altLang="en-US"/>
          </a:p>
        </p:txBody>
      </p:sp>
    </p:spTree>
    <p:extLst>
      <p:ext uri="{BB962C8B-B14F-4D97-AF65-F5344CB8AC3E}">
        <p14:creationId xmlns:p14="http://schemas.microsoft.com/office/powerpoint/2010/main" val="3537168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61</a:t>
            </a:fld>
            <a:endParaRPr kumimoji="1" lang="ja-JP" altLang="en-US"/>
          </a:p>
        </p:txBody>
      </p:sp>
    </p:spTree>
    <p:extLst>
      <p:ext uri="{BB962C8B-B14F-4D97-AF65-F5344CB8AC3E}">
        <p14:creationId xmlns:p14="http://schemas.microsoft.com/office/powerpoint/2010/main" val="30153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100" dirty="0"/>
                  <a:t>複素数列</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d>
                      <m:dPr>
                        <m:ctrlPr>
                          <a:rPr lang="en-US" altLang="ja-JP" sz="1100" i="1">
                            <a:latin typeface="Cambria Math" panose="02040503050406030204" pitchFamily="18" charset="0"/>
                          </a:rPr>
                        </m:ctrlPr>
                      </m:dPr>
                      <m:e>
                        <m:r>
                          <a:rPr lang="en-US" altLang="ja-JP" sz="1100" i="1">
                            <a:latin typeface="Cambria Math"/>
                          </a:rPr>
                          <m:t>𝑙</m:t>
                        </m:r>
                        <m:r>
                          <a:rPr lang="en-US" altLang="ja-JP" sz="1100" i="1">
                            <a:latin typeface="Cambria Math"/>
                          </a:rPr>
                          <m:t>=0,…,</m:t>
                        </m:r>
                        <m:r>
                          <a:rPr lang="en-US" altLang="ja-JP" sz="1100" i="1">
                            <a:latin typeface="Cambria Math"/>
                          </a:rPr>
                          <m:t>𝑁</m:t>
                        </m:r>
                        <m:r>
                          <a:rPr lang="en-US" altLang="ja-JP" sz="1100" i="1">
                            <a:latin typeface="Cambria Math"/>
                          </a:rPr>
                          <m:t>−1</m:t>
                        </m:r>
                      </m:e>
                    </m:d>
                  </m:oMath>
                </a14:m>
                <a:r>
                  <a:rPr lang="ja-JP" altLang="en-US" sz="1100" dirty="0"/>
                  <a:t>を、複素数列</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𝐹</m:t>
                        </m:r>
                      </m:e>
                      <m:sub>
                        <m:r>
                          <a:rPr lang="en-US" altLang="ja-JP" sz="1100" i="1">
                            <a:latin typeface="Cambria Math"/>
                          </a:rPr>
                          <m:t>𝑘</m:t>
                        </m:r>
                      </m:sub>
                    </m:sSub>
                    <m:d>
                      <m:dPr>
                        <m:ctrlPr>
                          <a:rPr lang="en-US" altLang="ja-JP" sz="1100" i="1">
                            <a:latin typeface="Cambria Math" panose="02040503050406030204" pitchFamily="18" charset="0"/>
                          </a:rPr>
                        </m:ctrlPr>
                      </m:dPr>
                      <m:e>
                        <m:r>
                          <a:rPr lang="en-US" altLang="ja-JP" sz="1100" i="1">
                            <a:latin typeface="Cambria Math" panose="02040503050406030204" pitchFamily="18" charset="0"/>
                          </a:rPr>
                          <m:t>𝑘</m:t>
                        </m:r>
                        <m:r>
                          <a:rPr lang="en-US" altLang="ja-JP" sz="1100" i="1">
                            <a:latin typeface="Cambria Math"/>
                          </a:rPr>
                          <m:t>=0,…,</m:t>
                        </m:r>
                        <m:r>
                          <a:rPr lang="en-US" altLang="ja-JP" sz="1100" i="1">
                            <a:latin typeface="Cambria Math"/>
                          </a:rPr>
                          <m:t>𝑁</m:t>
                        </m:r>
                        <m:r>
                          <a:rPr lang="en-US" altLang="ja-JP" sz="1100" i="1">
                            <a:latin typeface="Cambria Math"/>
                          </a:rPr>
                          <m:t>−1</m:t>
                        </m:r>
                      </m:e>
                    </m:d>
                  </m:oMath>
                </a14:m>
                <a:r>
                  <a:rPr lang="ja-JP" altLang="en-US" sz="1100" dirty="0"/>
                  <a:t>に変換する</a:t>
                </a:r>
                <a:r>
                  <a:rPr lang="ja-JP" altLang="en-US" sz="1000" dirty="0"/>
                  <a:t>（</a:t>
                </a:r>
                <a14:m>
                  <m:oMath xmlns:m="http://schemas.openxmlformats.org/officeDocument/2006/math">
                    <m:sSub>
                      <m:sSubPr>
                        <m:ctrlPr>
                          <a:rPr lang="en-US" altLang="ja-JP" sz="1000" i="1">
                            <a:latin typeface="Cambria Math" panose="02040503050406030204" pitchFamily="18" charset="0"/>
                          </a:rPr>
                        </m:ctrlPr>
                      </m:sSubPr>
                      <m:e>
                        <m:r>
                          <a:rPr lang="en-US" altLang="ja-JP" sz="1000" i="1">
                            <a:latin typeface="Cambria Math"/>
                          </a:rPr>
                          <m:t>𝑓</m:t>
                        </m:r>
                      </m:e>
                      <m:sub>
                        <m:r>
                          <a:rPr lang="en-US" altLang="ja-JP" sz="1000" i="1">
                            <a:latin typeface="Cambria Math"/>
                          </a:rPr>
                          <m:t>𝑙</m:t>
                        </m:r>
                      </m:sub>
                    </m:sSub>
                  </m:oMath>
                </a14:m>
                <a:r>
                  <a:rPr lang="ja-JP" altLang="en-US" sz="1000" dirty="0"/>
                  <a:t>は実数列のことが多い）</a:t>
                </a:r>
                <a:r>
                  <a:rPr lang="en-US" altLang="ja-JP" sz="1000" dirty="0"/>
                  <a:t> </a:t>
                </a:r>
                <a:endParaRPr lang="en-US" altLang="ja-JP" sz="1100" dirty="0"/>
              </a:p>
              <a:p>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𝐹</m:t>
                        </m:r>
                      </m:e>
                      <m:sub>
                        <m:r>
                          <a:rPr lang="en-US" altLang="ja-JP" sz="1100" i="1">
                            <a:latin typeface="Cambria Math"/>
                          </a:rPr>
                          <m:t>𝑘</m:t>
                        </m:r>
                      </m:sub>
                    </m:sSub>
                  </m:oMath>
                </a14:m>
                <a:r>
                  <a:rPr lang="ja-JP" altLang="en-US" sz="1100" dirty="0"/>
                  <a:t>は，</a:t>
                </a:r>
                <a:r>
                  <a:rPr lang="en-US" altLang="ja-JP" sz="1100" dirty="0"/>
                  <a:t>k</a:t>
                </a:r>
                <a:r>
                  <a:rPr lang="ja-JP" altLang="en-US" sz="1100" dirty="0"/>
                  <a:t>番目の正弦波</a:t>
                </a:r>
                <a14:m>
                  <m:oMath xmlns:m="http://schemas.openxmlformats.org/officeDocument/2006/math">
                    <m:sSup>
                      <m:sSupPr>
                        <m:ctrlPr>
                          <a:rPr lang="en-US" altLang="ja-JP" sz="1100" i="1">
                            <a:latin typeface="Cambria Math" panose="02040503050406030204" pitchFamily="18" charset="0"/>
                          </a:rPr>
                        </m:ctrlPr>
                      </m:sSupPr>
                      <m:e>
                        <m:r>
                          <a:rPr lang="en-US" altLang="ja-JP" sz="1100" i="1">
                            <a:latin typeface="Cambria Math"/>
                          </a:rPr>
                          <m:t>𝑒</m:t>
                        </m:r>
                      </m:e>
                      <m:sup>
                        <m:f>
                          <m:fPr>
                            <m:ctrlPr>
                              <a:rPr lang="en-US" altLang="ja-JP" sz="1100" i="1">
                                <a:latin typeface="Cambria Math" panose="02040503050406030204" pitchFamily="18" charset="0"/>
                              </a:rPr>
                            </m:ctrlPr>
                          </m:fPr>
                          <m:num>
                            <m:r>
                              <a:rPr lang="en-US" altLang="ja-JP" sz="1100" i="1">
                                <a:latin typeface="Cambria Math"/>
                              </a:rPr>
                              <m:t>𝑖</m:t>
                            </m:r>
                            <m:r>
                              <a:rPr lang="en-US" altLang="ja-JP" sz="1100" i="1">
                                <a:latin typeface="Cambria Math"/>
                              </a:rPr>
                              <m:t>2</m:t>
                            </m:r>
                            <m:r>
                              <a:rPr lang="en-US" altLang="ja-JP" sz="1100" i="1">
                                <a:latin typeface="Cambria Math"/>
                              </a:rPr>
                              <m:t>𝜋</m:t>
                            </m:r>
                          </m:num>
                          <m:den>
                            <m:r>
                              <a:rPr lang="en-US" altLang="ja-JP" sz="1100" i="1">
                                <a:latin typeface="Cambria Math"/>
                              </a:rPr>
                              <m:t>𝑁</m:t>
                            </m:r>
                          </m:den>
                        </m:f>
                        <m:r>
                          <a:rPr lang="en-US" altLang="ja-JP" sz="1100" i="1">
                            <a:latin typeface="Cambria Math"/>
                          </a:rPr>
                          <m:t>𝑘𝑙</m:t>
                        </m:r>
                      </m:sup>
                    </m:sSup>
                  </m:oMath>
                </a14:m>
                <a:r>
                  <a:rPr lang="ja-JP" altLang="en-US" sz="1100" dirty="0"/>
                  <a:t>の，大きさと偏角を表す</a:t>
                </a:r>
                <a:endParaRPr lang="en-US" altLang="ja-JP" sz="1100" dirty="0"/>
              </a:p>
              <a:p>
                <a:endParaRPr lang="en-US" altLang="ja-JP" sz="1100" dirty="0"/>
              </a:p>
              <a:p>
                <a:r>
                  <a:rPr lang="ja-JP" altLang="en-US" sz="1100" dirty="0"/>
                  <a:t>半分より右に行くと逆に低周波になる </a:t>
                </a:r>
                <a:r>
                  <a:rPr lang="en-US" altLang="ja-JP" sz="1100" dirty="0">
                    <a:sym typeface="Wingdings" panose="05000000000000000000" pitchFamily="2" charset="2"/>
                  </a:rPr>
                  <a:t></a:t>
                </a:r>
              </a:p>
              <a:p>
                <a:r>
                  <a:rPr lang="en-US" altLang="ja-JP" sz="1100" dirty="0">
                    <a:sym typeface="Wingdings" panose="05000000000000000000" pitchFamily="2" charset="2"/>
                  </a:rPr>
                  <a:t>『</a:t>
                </a:r>
                <a:r>
                  <a:rPr lang="ja-JP" altLang="en-US" sz="1100" dirty="0">
                    <a:sym typeface="Wingdings" panose="05000000000000000000" pitchFamily="2" charset="2"/>
                  </a:rPr>
                  <a:t>一回あたり動く角度が大きくなると，それは小さい角度で逆方向に回っていると思えるから</a:t>
                </a:r>
                <a:r>
                  <a:rPr lang="en-US" altLang="ja-JP" sz="1100" dirty="0">
                    <a:sym typeface="Wingdings" panose="05000000000000000000" pitchFamily="2" charset="2"/>
                  </a:rPr>
                  <a:t>』</a:t>
                </a:r>
              </a:p>
              <a:p>
                <a:r>
                  <a:rPr lang="ja-JP" altLang="en-US" sz="1100" dirty="0">
                    <a:sym typeface="Wingdings" panose="05000000000000000000" pitchFamily="2" charset="2"/>
                  </a:rPr>
                  <a:t>という説明が分かりやすいかも</a:t>
                </a:r>
                <a:endParaRPr lang="en-US" altLang="ja-JP" sz="1100" dirty="0">
                  <a:sym typeface="Wingdings" panose="05000000000000000000" pitchFamily="2" charset="2"/>
                </a:endParaRPr>
              </a:p>
              <a:p>
                <a:endParaRPr lang="en-US" altLang="ja-JP" sz="1100" dirty="0">
                  <a:sym typeface="Wingdings" panose="05000000000000000000" pitchFamily="2" charset="2"/>
                </a:endParaRPr>
              </a:p>
              <a:p>
                <a:endParaRPr lang="ja-JP" altLang="en-US" sz="11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62</a:t>
            </a:fld>
            <a:endParaRPr kumimoji="1" lang="ja-JP" altLang="en-US"/>
          </a:p>
        </p:txBody>
      </p:sp>
    </p:spTree>
    <p:extLst>
      <p:ext uri="{BB962C8B-B14F-4D97-AF65-F5344CB8AC3E}">
        <p14:creationId xmlns:p14="http://schemas.microsoft.com/office/powerpoint/2010/main" val="101424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14:m>
                  <m:oMathPara xmlns:m="http://schemas.openxmlformats.org/officeDocument/2006/math">
                    <m:oMathParaPr>
                      <m:jc m:val="centerGroup"/>
                    </m:oMathParaPr>
                    <m:oMath xmlns:m="http://schemas.openxmlformats.org/officeDocument/2006/math">
                      <m:d>
                        <m:dPr>
                          <m:ctrlPr>
                            <a:rPr lang="en-US" altLang="ja-JP" sz="1100" i="1">
                              <a:latin typeface="Cambria Math" panose="02040503050406030204" pitchFamily="18" charset="0"/>
                            </a:rPr>
                          </m:ctrlPr>
                        </m:dPr>
                        <m:e>
                          <m:r>
                            <a:rPr lang="en-US" altLang="ja-JP" sz="1100" i="1">
                              <a:latin typeface="Cambria Math" panose="02040503050406030204" pitchFamily="18" charset="0"/>
                            </a:rPr>
                            <m:t>𝑓</m:t>
                          </m:r>
                          <m:r>
                            <a:rPr lang="en-US" altLang="ja-JP" sz="1100" i="1">
                              <a:latin typeface="Cambria Math" panose="02040503050406030204" pitchFamily="18" charset="0"/>
                            </a:rPr>
                            <m:t>∗</m:t>
                          </m:r>
                          <m:r>
                            <a:rPr lang="en-US" altLang="ja-JP" sz="1100" i="1">
                              <a:latin typeface="Cambria Math" panose="02040503050406030204" pitchFamily="18" charset="0"/>
                            </a:rPr>
                            <m:t>𝑔</m:t>
                          </m:r>
                        </m:e>
                      </m:d>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r>
                        <a:rPr lang="en-US" altLang="ja-JP" sz="1100" i="1">
                          <a:latin typeface="Cambria Math" panose="02040503050406030204" pitchFamily="18" charset="0"/>
                        </a:rPr>
                        <m:t>=</m:t>
                      </m:r>
                      <m:nary>
                        <m:naryPr>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m:t>
                          </m:r>
                          <m:r>
                            <a:rPr lang="en-US" altLang="ja-JP" sz="1100" i="1">
                              <a:latin typeface="Cambria Math" panose="02040503050406030204" pitchFamily="18" charset="0"/>
                            </a:rPr>
                            <m:t>∞</m:t>
                          </m:r>
                        </m:sub>
                        <m:sup>
                          <m:r>
                            <a:rPr lang="en-US" altLang="ja-JP" sz="1100" i="1">
                              <a:latin typeface="Cambria Math" panose="02040503050406030204" pitchFamily="18" charset="0"/>
                            </a:rPr>
                            <m:t>∞</m:t>
                          </m:r>
                        </m:sup>
                        <m:e>
                          <m:r>
                            <a:rPr lang="en-US" altLang="ja-JP" sz="1100" i="1">
                              <a:latin typeface="Cambria Math" panose="02040503050406030204" pitchFamily="18" charset="0"/>
                            </a:rPr>
                            <m:t>𝑓</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𝑡</m:t>
                              </m:r>
                            </m:e>
                          </m:d>
                          <m:r>
                            <a:rPr lang="en-US" altLang="ja-JP" sz="1100" i="1">
                              <a:latin typeface="Cambria Math" panose="02040503050406030204" pitchFamily="18" charset="0"/>
                            </a:rPr>
                            <m:t>𝑔</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r>
                                <a:rPr lang="en-US" altLang="ja-JP" sz="1100" i="1">
                                  <a:latin typeface="Cambria Math" panose="02040503050406030204" pitchFamily="18" charset="0"/>
                                </a:rPr>
                                <m:t>−</m:t>
                              </m:r>
                              <m:r>
                                <a:rPr lang="en-US" altLang="ja-JP" sz="1100" i="1">
                                  <a:latin typeface="Cambria Math" panose="02040503050406030204" pitchFamily="18" charset="0"/>
                                </a:rPr>
                                <m:t>𝑡</m:t>
                              </m:r>
                            </m:e>
                          </m:d>
                          <m:r>
                            <a:rPr lang="en-US" altLang="ja-JP" sz="1100" i="1">
                              <a:latin typeface="Cambria Math" panose="02040503050406030204" pitchFamily="18" charset="0"/>
                            </a:rPr>
                            <m:t>𝑑𝑡</m:t>
                          </m:r>
                        </m:e>
                      </m:nary>
                    </m:oMath>
                  </m:oMathPara>
                </a14:m>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52770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02932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118635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78458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275632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4110108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65820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86207"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0.png"/><Relationship Id="rId4" Type="http://schemas.openxmlformats.org/officeDocument/2006/relationships/image" Target="../media/image1010.png"/></Relationships>
</file>

<file path=ppt/slides/_rels/slide11.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3.wdp"/><Relationship Id="rId7"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910.png"/><Relationship Id="rId13" Type="http://schemas.openxmlformats.org/officeDocument/2006/relationships/image" Target="../media/image24.png"/><Relationship Id="rId3" Type="http://schemas.openxmlformats.org/officeDocument/2006/relationships/image" Target="../media/image180.png"/><Relationship Id="rId7" Type="http://schemas.openxmlformats.org/officeDocument/2006/relationships/image" Target="../media/image1810.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0.png"/><Relationship Id="rId11"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2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0.png"/><Relationship Id="rId10" Type="http://schemas.openxmlformats.org/officeDocument/2006/relationships/image" Target="../media/image14.gif"/><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260.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15" Type="http://schemas.openxmlformats.org/officeDocument/2006/relationships/image" Target="../media/image37.png"/><Relationship Id="rId23" Type="http://schemas.openxmlformats.org/officeDocument/2006/relationships/image" Target="../media/image43.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1.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image" Target="../media/image18.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image" Target="../media/image42.png"/><Relationship Id="rId1" Type="http://schemas.openxmlformats.org/officeDocument/2006/relationships/slideLayout" Target="../slideLayouts/slideLayout2.xml"/><Relationship Id="rId11" Type="http://schemas.openxmlformats.org/officeDocument/2006/relationships/image" Target="../media/image49.png"/><Relationship Id="rId15" Type="http://schemas.openxmlformats.org/officeDocument/2006/relationships/image" Target="../media/image26.png"/><Relationship Id="rId10" Type="http://schemas.openxmlformats.org/officeDocument/2006/relationships/image" Target="../media/image48.png"/><Relationship Id="rId9" Type="http://schemas.openxmlformats.org/officeDocument/2006/relationships/image" Target="../media/image47.pn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30.png"/><Relationship Id="rId5" Type="http://schemas.openxmlformats.org/officeDocument/2006/relationships/image" Target="../media/image122.png"/><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28.png"/></Relationships>
</file>

<file path=ppt/slides/_rels/slide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0.png"/><Relationship Id="rId5" Type="http://schemas.openxmlformats.org/officeDocument/2006/relationships/image" Target="../media/image331.png"/><Relationship Id="rId4" Type="http://schemas.openxmlformats.org/officeDocument/2006/relationships/image" Target="../media/image312.png"/></Relationships>
</file>

<file path=ppt/slides/_rels/slide27.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2.png"/><Relationship Id="rId7"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511.png"/><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06.png"/><Relationship Id="rId7" Type="http://schemas.openxmlformats.org/officeDocument/2006/relationships/image" Target="../media/image171.png"/><Relationship Id="rId12"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05.png"/><Relationship Id="rId10" Type="http://schemas.openxmlformats.org/officeDocument/2006/relationships/image" Target="../media/image174.png"/><Relationship Id="rId9" Type="http://schemas.openxmlformats.org/officeDocument/2006/relationships/image" Target="../media/image173.png"/></Relationships>
</file>

<file path=ppt/slides/_rels/slide4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8.png"/><Relationship Id="rId7" Type="http://schemas.openxmlformats.org/officeDocument/2006/relationships/image" Target="../media/image176.png"/><Relationship Id="rId12"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50.png"/><Relationship Id="rId11" Type="http://schemas.openxmlformats.org/officeDocument/2006/relationships/image" Target="../media/image135.png"/><Relationship Id="rId5" Type="http://schemas.openxmlformats.org/officeDocument/2006/relationships/image" Target="../media/image120.png"/><Relationship Id="rId10" Type="http://schemas.openxmlformats.org/officeDocument/2006/relationships/image" Target="../media/image134.png"/><Relationship Id="rId4" Type="http://schemas.openxmlformats.org/officeDocument/2006/relationships/image" Target="../media/image119.png"/><Relationship Id="rId9" Type="http://schemas.openxmlformats.org/officeDocument/2006/relationships/image" Target="../media/image133.png"/></Relationships>
</file>

<file path=ppt/slides/_rels/slide43.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36.png"/><Relationship Id="rId7"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38.png"/><Relationship Id="rId10" Type="http://schemas.openxmlformats.org/officeDocument/2006/relationships/image" Target="../media/image189.png"/><Relationship Id="rId4" Type="http://schemas.openxmlformats.org/officeDocument/2006/relationships/image" Target="../media/image137.png"/><Relationship Id="rId9" Type="http://schemas.openxmlformats.org/officeDocument/2006/relationships/image" Target="../media/image186.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144.png"/></Relationships>
</file>

<file path=ppt/slides/_rels/slide4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46.png"/><Relationship Id="rId4" Type="http://schemas.openxmlformats.org/officeDocument/2006/relationships/image" Target="../media/image198.png"/></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222.png"/></Relationships>
</file>

<file path=ppt/slides/_rels/slide4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211.png"/><Relationship Id="rId3" Type="http://schemas.openxmlformats.org/officeDocument/2006/relationships/image" Target="../media/image159.png"/><Relationship Id="rId7" Type="http://schemas.openxmlformats.org/officeDocument/2006/relationships/image" Target="../media/image206.png"/><Relationship Id="rId12" Type="http://schemas.openxmlformats.org/officeDocument/2006/relationships/image" Target="../media/image21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50.png"/><Relationship Id="rId11" Type="http://schemas.openxmlformats.org/officeDocument/2006/relationships/image" Target="../media/image163.png"/><Relationship Id="rId5" Type="http://schemas.openxmlformats.org/officeDocument/2006/relationships/image" Target="../media/image2040.png"/><Relationship Id="rId10" Type="http://schemas.openxmlformats.org/officeDocument/2006/relationships/image" Target="../media/image162.png"/><Relationship Id="rId4" Type="http://schemas.openxmlformats.org/officeDocument/2006/relationships/image" Target="../media/image160.png"/><Relationship Id="rId9" Type="http://schemas.openxmlformats.org/officeDocument/2006/relationships/image" Target="../media/image2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50.png"/><Relationship Id="rId1" Type="http://schemas.openxmlformats.org/officeDocument/2006/relationships/slideLayout" Target="../slideLayouts/slideLayout2.xml"/><Relationship Id="rId5" Type="http://schemas.openxmlformats.org/officeDocument/2006/relationships/image" Target="../media/image1080.png"/><Relationship Id="rId4" Type="http://schemas.openxmlformats.org/officeDocument/2006/relationships/image" Target="../media/image1070.png"/></Relationships>
</file>

<file path=ppt/slides/_rels/slide52.xml.rels><?xml version="1.0" encoding="UTF-8" standalone="yes"?>
<Relationships xmlns="http://schemas.openxmlformats.org/package/2006/relationships"><Relationship Id="rId8" Type="http://schemas.openxmlformats.org/officeDocument/2006/relationships/image" Target="../media/image1140.png"/><Relationship Id="rId13" Type="http://schemas.openxmlformats.org/officeDocument/2006/relationships/image" Target="../media/image1200.png"/><Relationship Id="rId3" Type="http://schemas.openxmlformats.org/officeDocument/2006/relationships/image" Target="../media/image1090.png"/><Relationship Id="rId7" Type="http://schemas.openxmlformats.org/officeDocument/2006/relationships/image" Target="../media/image1130.png"/><Relationship Id="rId12" Type="http://schemas.openxmlformats.org/officeDocument/2006/relationships/image" Target="../media/image11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20.png"/><Relationship Id="rId11" Type="http://schemas.openxmlformats.org/officeDocument/2006/relationships/image" Target="../media/image1180.png"/><Relationship Id="rId5" Type="http://schemas.openxmlformats.org/officeDocument/2006/relationships/image" Target="../media/image1111.png"/><Relationship Id="rId10" Type="http://schemas.openxmlformats.org/officeDocument/2006/relationships/image" Target="../media/image1170.png"/><Relationship Id="rId4" Type="http://schemas.openxmlformats.org/officeDocument/2006/relationships/image" Target="../media/image1100.png"/><Relationship Id="rId9" Type="http://schemas.openxmlformats.org/officeDocument/2006/relationships/image" Target="../media/image1150.png"/><Relationship Id="rId14" Type="http://schemas.openxmlformats.org/officeDocument/2006/relationships/image" Target="../media/image1210.png"/></Relationships>
</file>

<file path=ppt/slides/_rels/slide5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220.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250.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5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80.png"/><Relationship Id="rId18" Type="http://schemas.openxmlformats.org/officeDocument/2006/relationships/image" Target="../media/image1430.png"/><Relationship Id="rId3" Type="http://schemas.openxmlformats.org/officeDocument/2006/relationships/image" Target="../media/image1280.png"/><Relationship Id="rId7" Type="http://schemas.openxmlformats.org/officeDocument/2006/relationships/image" Target="../media/image1320.png"/><Relationship Id="rId12" Type="http://schemas.openxmlformats.org/officeDocument/2006/relationships/image" Target="../media/image1370.png"/><Relationship Id="rId17" Type="http://schemas.openxmlformats.org/officeDocument/2006/relationships/image" Target="../media/image1420.png"/><Relationship Id="rId2" Type="http://schemas.openxmlformats.org/officeDocument/2006/relationships/image" Target="../media/image166.png"/><Relationship Id="rId16"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360.png"/><Relationship Id="rId5" Type="http://schemas.openxmlformats.org/officeDocument/2006/relationships/image" Target="../media/image1300.png"/><Relationship Id="rId15" Type="http://schemas.openxmlformats.org/officeDocument/2006/relationships/image" Target="../media/image1400.png"/><Relationship Id="rId10" Type="http://schemas.openxmlformats.org/officeDocument/2006/relationships/image" Target="../media/image1350.png"/><Relationship Id="rId4" Type="http://schemas.openxmlformats.org/officeDocument/2006/relationships/image" Target="../media/image1290.png"/><Relationship Id="rId9" Type="http://schemas.openxmlformats.org/officeDocument/2006/relationships/image" Target="../media/image1340.png"/><Relationship Id="rId14" Type="http://schemas.openxmlformats.org/officeDocument/2006/relationships/image" Target="../media/image1390.png"/></Relationships>
</file>

<file path=ppt/slides/_rels/slide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5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6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1020.png"/><Relationship Id="rId7" Type="http://schemas.openxmlformats.org/officeDocument/2006/relationships/image" Target="../media/image116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030.png"/></Relationships>
</file>

<file path=ppt/slides/_rels/slide63.xml.rels><?xml version="1.0" encoding="UTF-8" standalone="yes"?>
<Relationships xmlns="http://schemas.openxmlformats.org/package/2006/relationships"><Relationship Id="rId8" Type="http://schemas.openxmlformats.org/officeDocument/2006/relationships/image" Target="../media/image1490.png"/><Relationship Id="rId3" Type="http://schemas.openxmlformats.org/officeDocument/2006/relationships/image" Target="../media/image1470.png"/><Relationship Id="rId7" Type="http://schemas.openxmlformats.org/officeDocument/2006/relationships/image" Target="../media/image1480.png"/><Relationship Id="rId2" Type="http://schemas.openxmlformats.org/officeDocument/2006/relationships/image" Target="../media/image1460.png"/><Relationship Id="rId1" Type="http://schemas.openxmlformats.org/officeDocument/2006/relationships/slideLayout" Target="../slideLayouts/slideLayout2.xml"/><Relationship Id="rId6" Type="http://schemas.openxmlformats.org/officeDocument/2006/relationships/image" Target="../media/image54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7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60.png"/><Relationship Id="rId4" Type="http://schemas.openxmlformats.org/officeDocument/2006/relationships/image" Target="../media/image650.png"/></Relationships>
</file>

<file path=ppt/slides/_rels/slide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60.png"/><Relationship Id="rId4" Type="http://schemas.openxmlformats.org/officeDocument/2006/relationships/image" Target="../media/image6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(1D)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4615302" cy="1365887"/>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a:rPr>
                        <m:t>𝐼</m:t>
                      </m:r>
                      <m:r>
                        <a:rPr lang="en-US" altLang="ja-JP" sz="2800" i="1" smtClean="0">
                          <a:latin typeface="Cambria Math"/>
                        </a:rPr>
                        <m:t>′</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smtClean="0">
                                  <a:latin typeface="Cambria Math" panose="02040503050406030204" pitchFamily="18" charset="0"/>
                                </a:rPr>
                              </m:ctrlPr>
                            </m:sSubPr>
                            <m:e>
                              <m:r>
                                <m:rPr>
                                  <m:brk m:alnAt="23"/>
                                </m:rPr>
                                <a:rPr lang="en-US" altLang="ja-JP" sz="2800" i="1">
                                  <a:latin typeface="Cambria Math"/>
                                </a:rPr>
                                <m:t>h</m:t>
                              </m:r>
                            </m:e>
                            <m:sub>
                              <m:r>
                                <m:rPr>
                                  <m:brk m:alnAt="23"/>
                                </m:rPr>
                                <a:rPr lang="en-US" altLang="ja-JP" sz="2800" i="1" smtClean="0">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𝑗</m:t>
                              </m:r>
                              <m:r>
                                <a:rPr lang="en-US" altLang="ja-JP" sz="2800" i="1">
                                  <a:latin typeface="Cambria Math"/>
                                </a:rPr>
                                <m:t>+</m:t>
                              </m:r>
                              <m:r>
                                <a:rPr lang="en-US" altLang="ja-JP" sz="2800" i="1">
                                  <a:latin typeface="Cambria Math"/>
                                </a:rPr>
                                <m:t>𝑛</m:t>
                              </m:r>
                            </m:e>
                          </m:d>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4615302" cy="1365887"/>
              </a:xfrm>
              <a:prstGeom prst="rect">
                <a:avLst/>
              </a:prstGeom>
              <a:blipFill>
                <a:blip r:embed="rId2"/>
                <a:stretch>
                  <a:fillRect/>
                </a:stretch>
              </a:blipFill>
            </p:spPr>
            <p:txBody>
              <a:bodyPr/>
              <a:lstStyle/>
              <a:p>
                <a:r>
                  <a:rPr lang="ja-JP" altLang="en-US">
                    <a:noFill/>
                  </a:rPr>
                  <a:t> </a:t>
                </a:r>
              </a:p>
            </p:txBody>
          </p:sp>
        </mc:Fallback>
      </mc:AlternateContent>
      <p:pic>
        <p:nvPicPr>
          <p:cNvPr id="39" name="図 38"/>
          <p:cNvPicPr>
            <a:picLocks noChangeAspect="1"/>
          </p:cNvPicPr>
          <p:nvPr/>
        </p:nvPicPr>
        <p:blipFill rotWithShape="1">
          <a:blip r:embed="rId3"/>
          <a:srcRect l="8892" t="29214" r="5142" b="13280"/>
          <a:stretch/>
        </p:blipFill>
        <p:spPr>
          <a:xfrm>
            <a:off x="385855" y="4191598"/>
            <a:ext cx="3520158" cy="1279517"/>
          </a:xfrm>
          <a:prstGeom prst="rect">
            <a:avLst/>
          </a:prstGeom>
        </p:spPr>
      </p:pic>
      <mc:AlternateContent xmlns:mc="http://schemas.openxmlformats.org/markup-compatibility/2006" xmlns:a14="http://schemas.microsoft.com/office/drawing/2010/main">
        <mc:Choice Requires="a14">
          <p:sp>
            <p:nvSpPr>
              <p:cNvPr id="3" name="正方形/長方形 2"/>
              <p:cNvSpPr/>
              <p:nvPr/>
            </p:nvSpPr>
            <p:spPr>
              <a:xfrm>
                <a:off x="1807658" y="5544650"/>
                <a:ext cx="103605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a:rPr>
                        <m:t>𝐼</m:t>
                      </m:r>
                      <m:d>
                        <m:dPr>
                          <m:ctrlPr>
                            <a:rPr lang="en-US" altLang="ja-JP" sz="3600" i="1">
                              <a:latin typeface="Cambria Math" panose="02040503050406030204" pitchFamily="18" charset="0"/>
                            </a:rPr>
                          </m:ctrlPr>
                        </m:dPr>
                        <m:e>
                          <m:r>
                            <a:rPr lang="en-US" altLang="ja-JP" sz="3600" i="1">
                              <a:latin typeface="Cambria Math"/>
                            </a:rPr>
                            <m:t>𝑗</m:t>
                          </m:r>
                        </m:e>
                      </m:d>
                    </m:oMath>
                  </m:oMathPara>
                </a14:m>
                <a:endParaRPr lang="ja-JP" altLang="en-US" sz="3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07658" y="5544650"/>
                <a:ext cx="1036053" cy="646331"/>
              </a:xfrm>
              <a:prstGeom prst="rect">
                <a:avLst/>
              </a:prstGeom>
              <a:blipFill>
                <a:blip r:embed="rId4"/>
                <a:stretch>
                  <a:fillRect/>
                </a:stretch>
              </a:blipFill>
            </p:spPr>
            <p:txBody>
              <a:bodyPr/>
              <a:lstStyle/>
              <a:p>
                <a:r>
                  <a:rPr lang="ja-JP" altLang="en-US">
                    <a:noFill/>
                  </a:rPr>
                  <a:t> </a:t>
                </a:r>
              </a:p>
            </p:txBody>
          </p:sp>
        </mc:Fallback>
      </mc:AlternateContent>
      <p:cxnSp>
        <p:nvCxnSpPr>
          <p:cNvPr id="42" name="直線矢印コネクタ 41"/>
          <p:cNvCxnSpPr/>
          <p:nvPr/>
        </p:nvCxnSpPr>
        <p:spPr>
          <a:xfrm>
            <a:off x="385855"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414135"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4256392" y="5471115"/>
            <a:ext cx="25532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553303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4985290" y="5544650"/>
                <a:ext cx="109549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h</m:t>
                      </m:r>
                      <m:d>
                        <m:dPr>
                          <m:ctrlPr>
                            <a:rPr lang="en-US" altLang="ja-JP" sz="3200" i="1">
                              <a:latin typeface="Cambria Math" panose="02040503050406030204" pitchFamily="18" charset="0"/>
                            </a:rPr>
                          </m:ctrlPr>
                        </m:dPr>
                        <m:e>
                          <m:r>
                            <a:rPr lang="en-US" altLang="ja-JP" sz="3200" i="1">
                              <a:latin typeface="Cambria Math"/>
                            </a:rPr>
                            <m:t>𝑛</m:t>
                          </m:r>
                        </m:e>
                      </m:d>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4985290" y="5544650"/>
                <a:ext cx="1095492" cy="584775"/>
              </a:xfrm>
              <a:prstGeom prst="rect">
                <a:avLst/>
              </a:prstGeom>
              <a:blipFill>
                <a:blip r:embed="rId5"/>
                <a:stretch>
                  <a:fillRect/>
                </a:stretch>
              </a:blipFill>
            </p:spPr>
            <p:txBody>
              <a:bodyPr/>
              <a:lstStyle/>
              <a:p>
                <a:r>
                  <a:rPr lang="ja-JP" altLang="en-US">
                    <a:noFill/>
                  </a:rPr>
                  <a:t> </a:t>
                </a:r>
              </a:p>
            </p:txBody>
          </p:sp>
        </mc:Fallback>
      </mc:AlternateContent>
      <p:pic>
        <p:nvPicPr>
          <p:cNvPr id="50" name="図 49"/>
          <p:cNvPicPr>
            <a:picLocks noChangeAspect="1"/>
          </p:cNvPicPr>
          <p:nvPr/>
        </p:nvPicPr>
        <p:blipFill rotWithShape="1">
          <a:blip r:embed="rId6"/>
          <a:srcRect l="8832" t="31334" r="4740" b="13054"/>
          <a:stretch/>
        </p:blipFill>
        <p:spPr>
          <a:xfrm>
            <a:off x="8053744" y="4000015"/>
            <a:ext cx="3520158" cy="1279515"/>
          </a:xfrm>
          <a:prstGeom prst="rect">
            <a:avLst/>
          </a:prstGeom>
        </p:spPr>
      </p:pic>
      <p:cxnSp>
        <p:nvCxnSpPr>
          <p:cNvPr id="53" name="直線矢印コネクタ 52"/>
          <p:cNvCxnSpPr/>
          <p:nvPr/>
        </p:nvCxnSpPr>
        <p:spPr>
          <a:xfrm>
            <a:off x="8058599"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808687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フリーフォーム 54"/>
          <p:cNvSpPr/>
          <p:nvPr/>
        </p:nvSpPr>
        <p:spPr>
          <a:xfrm>
            <a:off x="4251538" y="4811486"/>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8044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(2D)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smtClean="0">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101078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を重ね合わせる演算で以下の通り定義される</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1948803"/>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1948803"/>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742804"/>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742804"/>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2448274"/>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66533"/>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494710" y="6159270"/>
            <a:ext cx="10610291" cy="369332"/>
          </a:xfrm>
          <a:prstGeom prst="rect">
            <a:avLst/>
          </a:prstGeom>
        </p:spPr>
        <p:txBody>
          <a:bodyPr wrap="squar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を固定し，</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i="1" dirty="0" err="1">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a:t>
            </a:r>
            <a:r>
              <a:rPr lang="ja-JP" altLang="en-US" i="1" dirty="0" smtClean="0">
                <a:latin typeface="Times New Roman" panose="02020603050405020304" pitchFamily="18" charset="0"/>
                <a:ea typeface="メイリオ" panose="020B0604030504040204" pitchFamily="50" charset="-128"/>
                <a:cs typeface="Times New Roman" panose="02020603050405020304" pitchFamily="18" charset="0"/>
              </a:rPr>
              <a:t>積分す</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る</a:t>
            </a:r>
            <a:r>
              <a:rPr lang="ja-JP" altLang="en-US" i="1" dirty="0" smtClean="0">
                <a:latin typeface="Times New Roman" panose="02020603050405020304" pitchFamily="18" charset="0"/>
                <a:ea typeface="メイリオ" panose="020B0604030504040204" pitchFamily="50" charset="-128"/>
                <a:cs typeface="Times New Roman" panose="02020603050405020304" pitchFamily="18" charset="0"/>
              </a:rPr>
              <a:t>とみてもよいかも</a:t>
            </a:r>
            <a:endParaRPr lang="en-US" altLang="ja-JP" i="1"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638994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700180" cy="127143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3673506" cy="1271438"/>
              </a:xfrm>
              <a:prstGeom prst="rect">
                <a:avLst/>
              </a:prstGeom>
              <a:blipFill>
                <a:blip r:embed="rId5"/>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993134" y="1425688"/>
            <a:ext cx="1682916" cy="707352"/>
            <a:chOff x="1959444" y="1283127"/>
            <a:chExt cx="2578266" cy="1083680"/>
          </a:xfrm>
        </p:grpSpPr>
        <p:grpSp>
          <p:nvGrpSpPr>
            <p:cNvPr id="18" name="グループ化 17"/>
            <p:cNvGrpSpPr/>
            <p:nvPr/>
          </p:nvGrpSpPr>
          <p:grpSpPr>
            <a:xfrm>
              <a:off x="1959444" y="1283127"/>
              <a:ext cx="2578266" cy="1083680"/>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6"/>
                <a:stretch>
                  <a:fillRect/>
                </a:stretch>
              </a:blipFill>
            </p:spPr>
            <p:txBody>
              <a:bodyPr/>
              <a:lstStyle/>
              <a:p>
                <a:r>
                  <a:rPr lang="ja-JP" altLang="en-US">
                    <a:noFill/>
                  </a:rPr>
                  <a:t> </a:t>
                </a:r>
              </a:p>
            </p:txBody>
          </p:sp>
        </mc:Fallback>
      </mc:AlternateContent>
      <p:sp>
        <p:nvSpPr>
          <p:cNvPr id="52" name="正方形/長方形 51"/>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65939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6567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656706" cy="127143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4210192" cy="1074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000" i="0" smtClean="0">
                          <a:latin typeface="Cambria Math" panose="02040503050406030204" pitchFamily="18" charset="0"/>
                        </a:rPr>
                        <m:t>g</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1      </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e>
                            <m:e>
                              <m:r>
                                <a:rPr lang="en-US" altLang="ja-JP" sz="2000" b="0" i="1" smtClean="0">
                                  <a:latin typeface="Cambria Math" panose="02040503050406030204" pitchFamily="18" charset="0"/>
                                </a:rPr>
                                <m:t>0           </m:t>
                              </m:r>
                              <m:r>
                                <a:rPr lang="en-US" altLang="ja-JP" sz="2000" b="0" i="1" smtClean="0">
                                  <a:latin typeface="Cambria Math" panose="02040503050406030204" pitchFamily="18" charset="0"/>
                                </a:rPr>
                                <m:t>𝑜𝑡h𝑒𝑟𝑤𝑖𝑠𝑒</m:t>
                              </m:r>
                              <m:r>
                                <a:rPr lang="en-US" altLang="ja-JP" sz="2000" b="0" i="1" smtClean="0">
                                  <a:latin typeface="Cambria Math" panose="02040503050406030204" pitchFamily="18" charset="0"/>
                                </a:rPr>
                                <m:t>         </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4210192" cy="1074910"/>
              </a:xfrm>
              <a:prstGeom prst="rect">
                <a:avLst/>
              </a:prstGeom>
              <a:blipFill>
                <a:blip r:embed="rId4"/>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831210" y="1425688"/>
            <a:ext cx="1844840" cy="716877"/>
            <a:chOff x="1711373" y="1283126"/>
            <a:chExt cx="2826337" cy="1098272"/>
          </a:xfrm>
        </p:grpSpPr>
        <p:grpSp>
          <p:nvGrpSpPr>
            <p:cNvPr id="18" name="グループ化 17"/>
            <p:cNvGrpSpPr/>
            <p:nvPr/>
          </p:nvGrpSpPr>
          <p:grpSpPr>
            <a:xfrm>
              <a:off x="1959444" y="1283126"/>
              <a:ext cx="2578266" cy="1098272"/>
              <a:chOff x="385855" y="3808429"/>
              <a:chExt cx="3369287" cy="1772148"/>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1718646" y="3831975"/>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711373" y="1641509"/>
              <a:ext cx="2427513"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グループ化 3"/>
          <p:cNvGrpSpPr/>
          <p:nvPr/>
        </p:nvGrpSpPr>
        <p:grpSpPr>
          <a:xfrm>
            <a:off x="1120269" y="3137815"/>
            <a:ext cx="10428275" cy="3701885"/>
            <a:chOff x="1120269" y="3137815"/>
            <a:chExt cx="10428275" cy="3701885"/>
          </a:xfrm>
        </p:grpSpPr>
        <p:grpSp>
          <p:nvGrpSpPr>
            <p:cNvPr id="2" name="グループ化 1"/>
            <p:cNvGrpSpPr/>
            <p:nvPr/>
          </p:nvGrpSpPr>
          <p:grpSpPr>
            <a:xfrm>
              <a:off x="1120269" y="3137815"/>
              <a:ext cx="10428275" cy="3701885"/>
              <a:chOff x="510669" y="3137815"/>
              <a:chExt cx="10428275" cy="3701885"/>
            </a:xfrm>
          </p:grpSpPr>
          <mc:AlternateContent xmlns:mc="http://schemas.openxmlformats.org/markup-compatibility/2006" xmlns:a14="http://schemas.microsoft.com/office/drawing/2010/main">
            <mc:Choice Requires="a14">
              <p:sp>
                <p:nvSpPr>
                  <p:cNvPr id="22" name="正方形/長方形 21"/>
                  <p:cNvSpPr/>
                  <p:nvPr/>
                </p:nvSpPr>
                <p:spPr>
                  <a:xfrm>
                    <a:off x="531627" y="3137815"/>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531627" y="3137815"/>
                    <a:ext cx="2653419" cy="461665"/>
                  </a:xfrm>
                  <a:prstGeom prst="rect">
                    <a:avLst/>
                  </a:prstGeom>
                  <a:blipFill rotWithShape="0">
                    <a:blip r:embed="rId6"/>
                    <a:stretch>
                      <a:fillRect t="-8000" r="-2759"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546141" y="3498106"/>
                    <a:ext cx="4823628"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m:oMathPara>
                    </a14:m>
                    <a:endParaRPr lang="en-US" altLang="ja-JP" sz="2400" dirty="0" smtClean="0">
                      <a:latin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546141" y="3498106"/>
                    <a:ext cx="4823628" cy="116403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510669" y="4605499"/>
                <a:ext cx="4298878" cy="1806876"/>
                <a:chOff x="385855" y="3808429"/>
                <a:chExt cx="3369287" cy="1748602"/>
              </a:xfrm>
            </p:grpSpPr>
            <p:cxnSp>
              <p:nvCxnSpPr>
                <p:cNvPr id="27" name="直線矢印コネクタ 26"/>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0" name="直線矢印コネクタ 29"/>
              <p:cNvCxnSpPr/>
              <p:nvPr/>
            </p:nvCxnSpPr>
            <p:spPr>
              <a:xfrm flipV="1">
                <a:off x="2162200"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フリーフォーム 14"/>
              <p:cNvSpPr/>
              <p:nvPr/>
            </p:nvSpPr>
            <p:spPr>
              <a:xfrm>
                <a:off x="1689906"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178352"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996440"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1276201"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37" name="正方形/長方形 36"/>
              <p:cNvSpPr/>
              <p:nvPr/>
            </p:nvSpPr>
            <p:spPr>
              <a:xfrm>
                <a:off x="3385242"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38" name="正方形/長方形 37"/>
              <p:cNvSpPr/>
              <p:nvPr/>
            </p:nvSpPr>
            <p:spPr>
              <a:xfrm>
                <a:off x="2745146"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正方形/長方形 39"/>
                  <p:cNvSpPr/>
                  <p:nvPr/>
                </p:nvSpPr>
                <p:spPr>
                  <a:xfrm>
                    <a:off x="6214294" y="3137815"/>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6214294" y="3137815"/>
                    <a:ext cx="2424190" cy="461665"/>
                  </a:xfrm>
                  <a:prstGeom prst="rect">
                    <a:avLst/>
                  </a:prstGeom>
                  <a:blipFill rotWithShape="0">
                    <a:blip r:embed="rId8"/>
                    <a:stretch>
                      <a:fillRect l="-503" t="-8000" r="-3015"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6228808" y="3498106"/>
                    <a:ext cx="4710136"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𝑥</m:t>
                              </m:r>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228808" y="3498106"/>
                    <a:ext cx="4710136" cy="1164037"/>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44" name="グループ化 43"/>
              <p:cNvGrpSpPr/>
              <p:nvPr/>
            </p:nvGrpSpPr>
            <p:grpSpPr>
              <a:xfrm>
                <a:off x="6193336" y="4605499"/>
                <a:ext cx="4298878" cy="1806876"/>
                <a:chOff x="385855" y="3808429"/>
                <a:chExt cx="3369287" cy="1748602"/>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7" name="直線矢印コネクタ 46"/>
              <p:cNvCxnSpPr/>
              <p:nvPr/>
            </p:nvCxnSpPr>
            <p:spPr>
              <a:xfrm flipV="1">
                <a:off x="9041108"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7372573"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57260"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p:cNvCxnSpPr/>
              <p:nvPr/>
            </p:nvCxnSpPr>
            <p:spPr>
              <a:xfrm flipV="1">
                <a:off x="3146048"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061165"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10027209"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8891368"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6957175"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63" name="正方形/長方形 62"/>
              <p:cNvSpPr/>
              <p:nvPr/>
            </p:nvSpPr>
            <p:spPr>
              <a:xfrm>
                <a:off x="9066216"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64" name="正方形/長方形 63"/>
              <p:cNvSpPr/>
              <p:nvPr/>
            </p:nvSpPr>
            <p:spPr>
              <a:xfrm>
                <a:off x="9640074"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sp>
            <p:nvSpPr>
              <p:cNvPr id="65" name="正方形/長方形 64"/>
              <p:cNvSpPr/>
              <p:nvPr/>
            </p:nvSpPr>
            <p:spPr>
              <a:xfrm>
                <a:off x="7754309" y="6439590"/>
                <a:ext cx="710451"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grpSp>
        <p:sp>
          <p:nvSpPr>
            <p:cNvPr id="3" name="正方形/長方形 2"/>
            <p:cNvSpPr/>
            <p:nvPr/>
          </p:nvSpPr>
          <p:spPr>
            <a:xfrm>
              <a:off x="5358465" y="6097702"/>
              <a:ext cx="263214" cy="369332"/>
            </a:xfrm>
            <a:prstGeom prst="rect">
              <a:avLst/>
            </a:prstGeom>
          </p:spPr>
          <p:txBody>
            <a:bodyPr wrap="none">
              <a:spAutoFit/>
            </a:bodyPr>
            <a:lstStyle/>
            <a:p>
              <a:r>
                <a:rPr lang="en-US" altLang="ja-JP" i="1" dirty="0">
                  <a:latin typeface="Cambria Math" panose="02040503050406030204" pitchFamily="18" charset="0"/>
                </a:rPr>
                <a:t>t</a:t>
              </a:r>
              <a:endParaRPr lang="ja-JP" altLang="en-US" i="1" dirty="0"/>
            </a:p>
          </p:txBody>
        </p:sp>
        <p:sp>
          <p:nvSpPr>
            <p:cNvPr id="50" name="正方形/長方形 49"/>
            <p:cNvSpPr/>
            <p:nvPr/>
          </p:nvSpPr>
          <p:spPr>
            <a:xfrm>
              <a:off x="11054185" y="6097702"/>
              <a:ext cx="263214" cy="369332"/>
            </a:xfrm>
            <a:prstGeom prst="rect">
              <a:avLst/>
            </a:prstGeom>
          </p:spPr>
          <p:txBody>
            <a:bodyPr wrap="none">
              <a:spAutoFit/>
            </a:bodyPr>
            <a:lstStyle/>
            <a:p>
              <a:r>
                <a:rPr lang="en-US" altLang="ja-JP" i="1" dirty="0">
                  <a:latin typeface="Cambria Math" panose="02040503050406030204" pitchFamily="18" charset="0"/>
                </a:rPr>
                <a:t>t</a:t>
              </a:r>
              <a:endParaRPr lang="ja-JP" altLang="en-US" i="1" dirty="0"/>
            </a:p>
          </p:txBody>
        </p:sp>
      </p:grpSp>
      <mc:AlternateContent xmlns:mc="http://schemas.openxmlformats.org/markup-compatibility/2006" xmlns:a14="http://schemas.microsoft.com/office/drawing/2010/main">
        <mc:Choice Requires="a14">
          <p:sp>
            <p:nvSpPr>
              <p:cNvPr id="54" name="正方形/長方形 53"/>
              <p:cNvSpPr/>
              <p:nvPr/>
            </p:nvSpPr>
            <p:spPr>
              <a:xfrm>
                <a:off x="6474854" y="2046572"/>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𝑥</m:t>
                      </m:r>
                    </m:oMath>
                  </m:oMathPara>
                </a14:m>
                <a:endParaRPr lang="ja-JP" altLang="en-US"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6474854" y="2046572"/>
                <a:ext cx="367985" cy="369332"/>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566775" y="1918733"/>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7566775" y="1918733"/>
                <a:ext cx="334579"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7566775" y="951445"/>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7566775" y="951445"/>
                <a:ext cx="334579"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3"/>
                <a:stretch>
                  <a:fillRect/>
                </a:stretch>
              </a:blipFill>
            </p:spPr>
            <p:txBody>
              <a:bodyPr/>
              <a:lstStyle/>
              <a:p>
                <a:r>
                  <a:rPr lang="ja-JP" altLang="en-US">
                    <a:noFill/>
                  </a:rPr>
                  <a:t> </a:t>
                </a:r>
              </a:p>
            </p:txBody>
          </p:sp>
        </mc:Fallback>
      </mc:AlternateContent>
      <p:sp>
        <p:nvSpPr>
          <p:cNvPr id="66" name="正方形/長方形 65"/>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039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556584" y="3115841"/>
            <a:ext cx="5044714" cy="3515130"/>
            <a:chOff x="556584" y="3115841"/>
            <a:chExt cx="5044714" cy="3515130"/>
          </a:xfrm>
        </p:grpSpPr>
        <mc:AlternateContent xmlns:mc="http://schemas.openxmlformats.org/markup-compatibility/2006" xmlns:a14="http://schemas.microsoft.com/office/drawing/2010/main">
          <mc:Choice Requires="a14">
            <p:sp>
              <p:nvSpPr>
                <p:cNvPr id="43" name="正方形/長方形 42"/>
                <p:cNvSpPr/>
                <p:nvPr/>
              </p:nvSpPr>
              <p:spPr>
                <a:xfrm>
                  <a:off x="556584" y="3115841"/>
                  <a:ext cx="504471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     0              </m:t>
                                </m:r>
                                <m:r>
                                  <a:rPr lang="en-US" altLang="ja-JP" sz="2400" b="0" i="1" smtClean="0">
                                    <a:latin typeface="Cambria Math" panose="02040503050406030204" pitchFamily="18" charset="0"/>
                                  </a:rPr>
                                  <m:t>𝑜𝑡h𝑒𝑟𝑤𝑖𝑠𝑒</m:t>
                                </m:r>
                              </m:e>
                            </m:eqArr>
                          </m:e>
                        </m:d>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56584" y="3115841"/>
                  <a:ext cx="5044714" cy="127143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44" name="グループ化 43"/>
            <p:cNvGrpSpPr/>
            <p:nvPr/>
          </p:nvGrpSpPr>
          <p:grpSpPr>
            <a:xfrm>
              <a:off x="563597" y="4470399"/>
              <a:ext cx="4298878" cy="1848285"/>
              <a:chOff x="385855" y="3768355"/>
              <a:chExt cx="3369287" cy="1788676"/>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768355"/>
                <a:ext cx="0" cy="1788676"/>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1" name="正方形/長方形 50"/>
            <p:cNvSpPr/>
            <p:nvPr/>
          </p:nvSpPr>
          <p:spPr>
            <a:xfrm>
              <a:off x="3920597" y="6169306"/>
              <a:ext cx="340158" cy="461665"/>
            </a:xfrm>
            <a:prstGeom prst="rect">
              <a:avLst/>
            </a:prstGeom>
          </p:spPr>
          <p:txBody>
            <a:bodyPr wrap="none">
              <a:spAutoFit/>
            </a:bodyPr>
            <a:lstStyle/>
            <a:p>
              <a:r>
                <a:rPr lang="en-US" altLang="ja-JP" sz="2400" dirty="0" smtClean="0"/>
                <a:t>1</a:t>
              </a:r>
              <a:endParaRPr lang="ja-JP" altLang="en-US" sz="2400" dirty="0"/>
            </a:p>
          </p:txBody>
        </p:sp>
        <p:sp>
          <p:nvSpPr>
            <p:cNvPr id="2" name="フリーフォーム 1"/>
            <p:cNvSpPr/>
            <p:nvPr/>
          </p:nvSpPr>
          <p:spPr>
            <a:xfrm>
              <a:off x="590309" y="4768770"/>
              <a:ext cx="4236334" cy="1400536"/>
            </a:xfrm>
            <a:custGeom>
              <a:avLst/>
              <a:gdLst>
                <a:gd name="connsiteX0" fmla="*/ 0 w 4236334"/>
                <a:gd name="connsiteY0" fmla="*/ 1400536 h 1400536"/>
                <a:gd name="connsiteX1" fmla="*/ 729205 w 4236334"/>
                <a:gd name="connsiteY1" fmla="*/ 1400536 h 1400536"/>
                <a:gd name="connsiteX2" fmla="*/ 2129741 w 4236334"/>
                <a:gd name="connsiteY2" fmla="*/ 0 h 1400536"/>
                <a:gd name="connsiteX3" fmla="*/ 3518704 w 4236334"/>
                <a:gd name="connsiteY3" fmla="*/ 1388963 h 1400536"/>
                <a:gd name="connsiteX4" fmla="*/ 4236334 w 4236334"/>
                <a:gd name="connsiteY4" fmla="*/ 1388963 h 140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334" h="1400536">
                  <a:moveTo>
                    <a:pt x="0" y="1400536"/>
                  </a:moveTo>
                  <a:lnTo>
                    <a:pt x="729205" y="1400536"/>
                  </a:lnTo>
                  <a:lnTo>
                    <a:pt x="2129741" y="0"/>
                  </a:lnTo>
                  <a:lnTo>
                    <a:pt x="3518704" y="1388963"/>
                  </a:lnTo>
                  <a:lnTo>
                    <a:pt x="4236334" y="138896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正方形/長方形 2"/>
                <p:cNvSpPr/>
                <p:nvPr/>
              </p:nvSpPr>
              <p:spPr>
                <a:xfrm>
                  <a:off x="3472379" y="516173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472379" y="5161731"/>
                  <a:ext cx="2067169" cy="58477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1118500" y="6169306"/>
              <a:ext cx="434734" cy="461665"/>
            </a:xfrm>
            <a:prstGeom prst="rect">
              <a:avLst/>
            </a:prstGeom>
          </p:spPr>
          <p:txBody>
            <a:bodyPr wrap="none">
              <a:spAutoFit/>
            </a:bodyPr>
            <a:lstStyle/>
            <a:p>
              <a:r>
                <a:rPr lang="en-US" altLang="ja-JP" sz="2400" dirty="0" smtClean="0"/>
                <a:t>-1</a:t>
              </a:r>
              <a:endParaRPr lang="ja-JP" altLang="en-US" sz="2400" dirty="0"/>
            </a:p>
          </p:txBody>
        </p:sp>
        <p:sp>
          <p:nvSpPr>
            <p:cNvPr id="57" name="正方形/長方形 56"/>
            <p:cNvSpPr/>
            <p:nvPr/>
          </p:nvSpPr>
          <p:spPr>
            <a:xfrm>
              <a:off x="2759178" y="4537937"/>
              <a:ext cx="340158" cy="461665"/>
            </a:xfrm>
            <a:prstGeom prst="rect">
              <a:avLst/>
            </a:prstGeom>
          </p:spPr>
          <p:txBody>
            <a:bodyPr wrap="none">
              <a:spAutoFit/>
            </a:bodyPr>
            <a:lstStyle/>
            <a:p>
              <a:r>
                <a:rPr lang="en-US" altLang="ja-JP" sz="2400" dirty="0" smtClean="0"/>
                <a:t>1</a:t>
              </a:r>
              <a:endParaRPr lang="ja-JP" altLang="en-US" sz="2400" dirty="0"/>
            </a:p>
          </p:txBody>
        </p:sp>
      </p:grpSp>
      <mc:AlternateContent xmlns:mc="http://schemas.openxmlformats.org/markup-compatibility/2006" xmlns:a14="http://schemas.microsoft.com/office/drawing/2010/main">
        <mc:Choice Requires="a14">
          <p:sp>
            <p:nvSpPr>
              <p:cNvPr id="39" name="正方形/長方形 38"/>
              <p:cNvSpPr/>
              <p:nvPr/>
            </p:nvSpPr>
            <p:spPr>
              <a:xfrm>
                <a:off x="7580707" y="30931"/>
                <a:ext cx="36567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7580707" y="30931"/>
                <a:ext cx="3656706" cy="127143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7560303" y="1285397"/>
                <a:ext cx="4210192" cy="1074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000" i="0" smtClean="0">
                          <a:latin typeface="Cambria Math" panose="02040503050406030204" pitchFamily="18" charset="0"/>
                        </a:rPr>
                        <m:t>g</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1      </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e>
                            <m:e>
                              <m:r>
                                <a:rPr lang="en-US" altLang="ja-JP" sz="2000" b="0" i="1" smtClean="0">
                                  <a:latin typeface="Cambria Math" panose="02040503050406030204" pitchFamily="18" charset="0"/>
                                </a:rPr>
                                <m:t>0           </m:t>
                              </m:r>
                              <m:r>
                                <a:rPr lang="en-US" altLang="ja-JP" sz="2000" b="0" i="1" smtClean="0">
                                  <a:latin typeface="Cambria Math" panose="02040503050406030204" pitchFamily="18" charset="0"/>
                                </a:rPr>
                                <m:t>𝑜𝑡h𝑒𝑟𝑤𝑖𝑠𝑒</m:t>
                              </m:r>
                              <m:r>
                                <a:rPr lang="en-US" altLang="ja-JP" sz="2000" b="0" i="1" smtClean="0">
                                  <a:latin typeface="Cambria Math" panose="02040503050406030204" pitchFamily="18" charset="0"/>
                                </a:rPr>
                                <m:t>         </m:t>
                              </m:r>
                            </m:e>
                          </m:eqArr>
                        </m:e>
                      </m:d>
                    </m:oMath>
                  </m:oMathPara>
                </a14:m>
                <a:endParaRPr lang="ja-JP" altLang="en-US" sz="24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7560303" y="1285397"/>
                <a:ext cx="4210192" cy="1074910"/>
              </a:xfrm>
              <a:prstGeom prst="rect">
                <a:avLst/>
              </a:prstGeom>
              <a:blipFill>
                <a:blip r:embed="rId9"/>
                <a:stretch>
                  <a:fillRect/>
                </a:stretch>
              </a:blipFill>
            </p:spPr>
            <p:txBody>
              <a:bodyPr/>
              <a:lstStyle/>
              <a:p>
                <a:r>
                  <a:rPr lang="ja-JP" altLang="en-US">
                    <a:noFill/>
                  </a:rPr>
                  <a:t> </a:t>
                </a:r>
              </a:p>
            </p:txBody>
          </p:sp>
        </mc:Fallback>
      </mc:AlternateContent>
      <p:grpSp>
        <p:nvGrpSpPr>
          <p:cNvPr id="48" name="グループ化 47"/>
          <p:cNvGrpSpPr/>
          <p:nvPr/>
        </p:nvGrpSpPr>
        <p:grpSpPr>
          <a:xfrm>
            <a:off x="5996191" y="404063"/>
            <a:ext cx="1682916" cy="707352"/>
            <a:chOff x="1959444" y="1283127"/>
            <a:chExt cx="2578266" cy="1083680"/>
          </a:xfrm>
        </p:grpSpPr>
        <p:grpSp>
          <p:nvGrpSpPr>
            <p:cNvPr id="49" name="グループ化 48"/>
            <p:cNvGrpSpPr/>
            <p:nvPr/>
          </p:nvGrpSpPr>
          <p:grpSpPr>
            <a:xfrm>
              <a:off x="1959444" y="1283127"/>
              <a:ext cx="2578266" cy="1083680"/>
              <a:chOff x="385855" y="3808429"/>
              <a:chExt cx="3369287" cy="1748602"/>
            </a:xfrm>
          </p:grpSpPr>
          <p:cxnSp>
            <p:nvCxnSpPr>
              <p:cNvPr id="52" name="直線矢印コネクタ 5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0" name="フリーフォーム 49"/>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p:cNvGrpSpPr/>
          <p:nvPr/>
        </p:nvGrpSpPr>
        <p:grpSpPr>
          <a:xfrm>
            <a:off x="5993134" y="1425688"/>
            <a:ext cx="1682916" cy="707352"/>
            <a:chOff x="1959444" y="1283127"/>
            <a:chExt cx="2578266" cy="1083680"/>
          </a:xfrm>
        </p:grpSpPr>
        <p:grpSp>
          <p:nvGrpSpPr>
            <p:cNvPr id="55" name="グループ化 54"/>
            <p:cNvGrpSpPr/>
            <p:nvPr/>
          </p:nvGrpSpPr>
          <p:grpSpPr>
            <a:xfrm>
              <a:off x="1959444" y="1283127"/>
              <a:ext cx="2578266" cy="1083680"/>
              <a:chOff x="385855" y="3808429"/>
              <a:chExt cx="3369287" cy="1748602"/>
            </a:xfrm>
          </p:grpSpPr>
          <p:cxnSp>
            <p:nvCxnSpPr>
              <p:cNvPr id="60" name="直線矢印コネクタ 5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9" name="フリーフォーム 5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9" name="Picture 2" descr="https://upload.wikimedia.org/wikipedia/commons/c/c6/Convolucion_Funcion_Pi.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5979128" y="3269577"/>
            <a:ext cx="5690358" cy="2888729"/>
          </a:xfrm>
          <a:prstGeom prst="rect">
            <a:avLst/>
          </a:prstGeom>
          <a:solidFill>
            <a:schemeClr val="bg1"/>
          </a:solidFill>
          <a:ln>
            <a:solidFill>
              <a:schemeClr val="tx1"/>
            </a:solidFill>
          </a:ln>
        </p:spPr>
      </p:pic>
      <p:sp>
        <p:nvSpPr>
          <p:cNvPr id="30" name="正方形/長方形 29"/>
          <p:cNvSpPr/>
          <p:nvPr/>
        </p:nvSpPr>
        <p:spPr>
          <a:xfrm>
            <a:off x="6364270" y="6380325"/>
            <a:ext cx="503618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rPr>
              <a:t>By </a:t>
            </a:r>
            <a:r>
              <a:rPr lang="en-US" altLang="ja-JP" sz="1600" dirty="0" err="1">
                <a:latin typeface="メイリオ" panose="020B0604030504040204" pitchFamily="50" charset="-128"/>
                <a:ea typeface="メイリオ" panose="020B0604030504040204" pitchFamily="50" charset="-128"/>
              </a:rPr>
              <a:t>Lautaro</a:t>
            </a:r>
            <a:r>
              <a:rPr lang="en-US" altLang="ja-JP" sz="1600" dirty="0">
                <a:latin typeface="メイリオ" panose="020B0604030504040204" pitchFamily="50" charset="-128"/>
                <a:ea typeface="メイリオ" panose="020B0604030504040204" pitchFamily="50" charset="-128"/>
              </a:rPr>
              <a:t> Carmona [CC-BY-SA</a:t>
            </a:r>
            <a:r>
              <a:rPr lang="en-US" altLang="ja-JP" sz="1600" dirty="0" smtClean="0">
                <a:latin typeface="メイリオ" panose="020B0604030504040204" pitchFamily="50" charset="-128"/>
                <a:ea typeface="メイリオ" panose="020B0604030504040204" pitchFamily="50" charset="-128"/>
              </a:rPr>
              <a:t>] from </a:t>
            </a:r>
            <a:r>
              <a:rPr lang="en-US" altLang="ja-JP" sz="1600" dirty="0" err="1" smtClean="0">
                <a:latin typeface="メイリオ" panose="020B0604030504040204" pitchFamily="50" charset="-128"/>
                <a:ea typeface="メイリオ" panose="020B0604030504040204" pitchFamily="50" charset="-128"/>
              </a:rPr>
              <a:t>wikipedia</a:t>
            </a:r>
            <a:endParaRPr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8"/>
                <a:stretch>
                  <a:fillRect/>
                </a:stretch>
              </a:blipFill>
            </p:spPr>
            <p:txBody>
              <a:bodyPr/>
              <a:lstStyle/>
              <a:p>
                <a:r>
                  <a:rPr lang="ja-JP" altLang="en-US">
                    <a:noFill/>
                  </a:rPr>
                  <a:t> </a:t>
                </a:r>
              </a:p>
            </p:txBody>
          </p:sp>
        </mc:Fallback>
      </mc:AlternateContent>
      <p:sp>
        <p:nvSpPr>
          <p:cNvPr id="32" name="正方形/長方形 31"/>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4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6"/>
                <a:stretch>
                  <a:fillRect/>
                </a:stretch>
              </a:blipFill>
            </p:spPr>
            <p:txBody>
              <a:bodyPr/>
              <a:lstStyle/>
              <a:p>
                <a:r>
                  <a:rPr lang="ja-JP" altLang="en-US">
                    <a:noFill/>
                  </a:rPr>
                  <a:t> </a:t>
                </a:r>
              </a:p>
            </p:txBody>
          </p:sp>
        </mc:Fallback>
      </mc:AlternateContent>
      <p:sp>
        <p:nvSpPr>
          <p:cNvPr id="15" name="正方形/長方形 14"/>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564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441224"/>
                <a:ext cx="4434034" cy="847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200" i="0" smtClean="0">
                          <a:latin typeface="Cambria Math" panose="02040503050406030204" pitchFamily="18" charset="0"/>
                        </a:rPr>
                        <m:t>g</m:t>
                      </m:r>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e>
                      </m:d>
                      <m:r>
                        <a:rPr lang="en-US" altLang="ja-JP" sz="2200" b="0" i="1" smtClean="0">
                          <a:latin typeface="Cambria Math" panose="02040503050406030204" pitchFamily="18" charset="0"/>
                        </a:rPr>
                        <m:t>=</m:t>
                      </m:r>
                      <m:d>
                        <m:dPr>
                          <m:begChr m:val="{"/>
                          <m:endChr m:val=""/>
                          <m:ctrlPr>
                            <a:rPr lang="en-US" altLang="ja-JP" sz="2200" b="0" i="1" smtClean="0">
                              <a:latin typeface="Cambria Math" panose="02040503050406030204" pitchFamily="18" charset="0"/>
                            </a:rPr>
                          </m:ctrlPr>
                        </m:dPr>
                        <m:e>
                          <m:eqArr>
                            <m:eqArrPr>
                              <m:ctrlPr>
                                <a:rPr lang="en-US" altLang="ja-JP" sz="2200" b="0" i="1" smtClean="0">
                                  <a:latin typeface="Cambria Math" panose="02040503050406030204" pitchFamily="18" charset="0"/>
                                </a:rPr>
                              </m:ctrlPr>
                            </m:eqArr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      </m:t>
                              </m:r>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−1≤</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𝑥</m:t>
                              </m:r>
                            </m:e>
                            <m:e>
                              <m:r>
                                <a:rPr lang="en-US" altLang="ja-JP" sz="2200" b="0" i="1" smtClean="0">
                                  <a:latin typeface="Cambria Math" panose="02040503050406030204" pitchFamily="18" charset="0"/>
                                </a:rPr>
                                <m:t>0             </m:t>
                              </m:r>
                              <m:r>
                                <a:rPr lang="en-US" altLang="ja-JP" sz="2200" b="0" i="1" smtClean="0">
                                  <a:latin typeface="Cambria Math" panose="02040503050406030204" pitchFamily="18" charset="0"/>
                                </a:rPr>
                                <m:t>𝑜𝑡h𝑒𝑟𝑤𝑖𝑠𝑒</m:t>
                              </m:r>
                              <m:r>
                                <a:rPr lang="en-US" altLang="ja-JP" sz="2200" b="0" i="1" smtClean="0">
                                  <a:latin typeface="Cambria Math" panose="02040503050406030204" pitchFamily="18" charset="0"/>
                                </a:rPr>
                                <m:t>  </m:t>
                              </m:r>
                            </m:e>
                          </m:eqArr>
                        </m:e>
                      </m:d>
                    </m:oMath>
                  </m:oMathPara>
                </a14:m>
                <a:endParaRPr lang="ja-JP" altLang="en-US" sz="2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441224"/>
                <a:ext cx="4434034" cy="847540"/>
              </a:xfrm>
              <a:prstGeom prst="rect">
                <a:avLst/>
              </a:prstGeom>
              <a:blipFill>
                <a:blip r:embed="rId4"/>
                <a:stretch>
                  <a:fillRect/>
                </a:stretch>
              </a:blipFill>
            </p:spPr>
            <p:txBody>
              <a:bodyPr/>
              <a:lstStyle/>
              <a:p>
                <a:r>
                  <a:rPr lang="ja-JP" altLang="en-US">
                    <a:noFill/>
                  </a:rPr>
                  <a:t> </a:t>
                </a:r>
              </a:p>
            </p:txBody>
          </p:sp>
        </mc:Fallback>
      </mc:AlternateContent>
      <p:grpSp>
        <p:nvGrpSpPr>
          <p:cNvPr id="6" name="グループ化 5"/>
          <p:cNvGrpSpPr/>
          <p:nvPr/>
        </p:nvGrpSpPr>
        <p:grpSpPr>
          <a:xfrm>
            <a:off x="5764702"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78703"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flipH="1">
            <a:off x="5779322" y="1724344"/>
            <a:ext cx="1270786"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281071"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41343" y="3080299"/>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41343" y="3080299"/>
                <a:ext cx="2653419" cy="461665"/>
              </a:xfrm>
              <a:prstGeom prst="rect">
                <a:avLst/>
              </a:prstGeom>
              <a:blipFill rotWithShape="0">
                <a:blip r:embed="rId6"/>
                <a:stretch>
                  <a:fillRect t="-7895" r="-2529"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41343" y="3469706"/>
                <a:ext cx="3952364" cy="710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+1</m:t>
                                  </m:r>
                                </m:e>
                              </m:d>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241343" y="3469706"/>
                <a:ext cx="3952364" cy="71038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31" name="グループ化 30"/>
          <p:cNvGrpSpPr/>
          <p:nvPr/>
        </p:nvGrpSpPr>
        <p:grpSpPr>
          <a:xfrm>
            <a:off x="361950" y="4187487"/>
            <a:ext cx="3562350" cy="1806876"/>
            <a:chOff x="519559" y="3808429"/>
            <a:chExt cx="2792026" cy="1748602"/>
          </a:xfrm>
        </p:grpSpPr>
        <p:cxnSp>
          <p:nvCxnSpPr>
            <p:cNvPr id="32" name="直線矢印コネクタ 31"/>
            <p:cNvCxnSpPr/>
            <p:nvPr/>
          </p:nvCxnSpPr>
          <p:spPr>
            <a:xfrm>
              <a:off x="519559" y="5471114"/>
              <a:ext cx="279202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p:cNvCxnSpPr/>
          <p:nvPr/>
        </p:nvCxnSpPr>
        <p:spPr>
          <a:xfrm flipV="1">
            <a:off x="1842888"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5" name="フリーフォーム 34"/>
          <p:cNvSpPr/>
          <p:nvPr/>
        </p:nvSpPr>
        <p:spPr>
          <a:xfrm>
            <a:off x="1370594"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67712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8" name="正方形/長方形 37"/>
          <p:cNvSpPr/>
          <p:nvPr/>
        </p:nvSpPr>
        <p:spPr>
          <a:xfrm>
            <a:off x="1149619"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40" name="正方形/長方形 39"/>
          <p:cNvSpPr/>
          <p:nvPr/>
        </p:nvSpPr>
        <p:spPr>
          <a:xfrm>
            <a:off x="3180645"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7" name="フリーフォーム 6"/>
          <p:cNvSpPr/>
          <p:nvPr/>
        </p:nvSpPr>
        <p:spPr>
          <a:xfrm>
            <a:off x="722410"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43048"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正方形/長方形 7"/>
              <p:cNvSpPr/>
              <p:nvPr/>
            </p:nvSpPr>
            <p:spPr>
              <a:xfrm>
                <a:off x="206353" y="4511904"/>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06353" y="4511904"/>
                <a:ext cx="1077346" cy="369332"/>
              </a:xfrm>
              <a:prstGeom prst="rect">
                <a:avLst/>
              </a:prstGeom>
              <a:blipFill rotWithShape="0">
                <a:blip r:embed="rId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927179" y="6488668"/>
                <a:ext cx="4575099"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a14:m>
                <a:r>
                  <a:rPr lang="ja-JP" altLang="en-US" dirty="0" smtClean="0">
                    <a:latin typeface="メイリオ" panose="020B0604030504040204" pitchFamily="50" charset="-128"/>
                    <a:ea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rPr>
                  <a:t>t</a:t>
                </a:r>
                <a:r>
                  <a:rPr lang="ja-JP" altLang="en-US" dirty="0" smtClean="0">
                    <a:latin typeface="メイリオ" panose="020B0604030504040204" pitchFamily="50" charset="-128"/>
                    <a:ea typeface="メイリオ" panose="020B0604030504040204" pitchFamily="50" charset="-128"/>
                  </a:rPr>
                  <a:t>軸に対して反転するので注意</a:t>
                </a:r>
                <a:endParaRPr lang="ja-JP" altLang="en-US" dirty="0">
                  <a:latin typeface="メイリオ" panose="020B0604030504040204" pitchFamily="50" charset="-128"/>
                  <a:ea typeface="メイリオ" panose="020B0604030504040204" pitchFamily="50" charset="-128"/>
                </a:endParaRPr>
              </a:p>
            </p:txBody>
          </p:sp>
        </mc:Choice>
        <mc:Fallback xmlns="">
          <p:sp>
            <p:nvSpPr>
              <p:cNvPr id="48" name="正方形/長方形 47"/>
              <p:cNvSpPr>
                <a:spLocks noRot="1" noChangeAspect="1" noMove="1" noResize="1" noEditPoints="1" noAdjustHandles="1" noChangeArrowheads="1" noChangeShapeType="1" noTextEdit="1"/>
              </p:cNvSpPr>
              <p:nvPr/>
            </p:nvSpPr>
            <p:spPr>
              <a:xfrm>
                <a:off x="3927179" y="6488668"/>
                <a:ext cx="4575099" cy="369332"/>
              </a:xfrm>
              <a:prstGeom prst="rect">
                <a:avLst/>
              </a:prstGeom>
              <a:blipFill rotWithShape="0">
                <a:blip r:embed="rId9"/>
                <a:stretch>
                  <a:fillRect t="-4918" r="-533"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4388035"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4388035" y="3080299"/>
                <a:ext cx="2424190" cy="461665"/>
              </a:xfrm>
              <a:prstGeom prst="rect">
                <a:avLst/>
              </a:prstGeom>
              <a:blipFill rotWithShape="0">
                <a:blip r:embed="rId10"/>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4388035" y="3440678"/>
                <a:ext cx="3351174" cy="692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a:rPr lang="en-US" altLang="ja-JP" b="0" i="1" smtClean="0">
                              <a:latin typeface="Cambria Math" panose="02040503050406030204" pitchFamily="18" charset="0"/>
                            </a:rPr>
                            <m:t>𝑥</m:t>
                          </m:r>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4388035" y="3440678"/>
                <a:ext cx="3351174" cy="692305"/>
              </a:xfrm>
              <a:prstGeom prst="rect">
                <a:avLst/>
              </a:prstGeom>
              <a:blipFill rotWithShape="0">
                <a:blip r:embed="rId11"/>
                <a:stretch>
                  <a:fillRect/>
                </a:stretch>
              </a:blipFill>
            </p:spPr>
            <p:txBody>
              <a:bodyPr/>
              <a:lstStyle/>
              <a:p>
                <a:r>
                  <a:rPr lang="ja-JP" altLang="en-US">
                    <a:noFill/>
                  </a:rPr>
                  <a:t> </a:t>
                </a:r>
              </a:p>
            </p:txBody>
          </p:sp>
        </mc:Fallback>
      </mc:AlternateContent>
      <p:grpSp>
        <p:nvGrpSpPr>
          <p:cNvPr id="52" name="グループ化 51"/>
          <p:cNvGrpSpPr/>
          <p:nvPr/>
        </p:nvGrpSpPr>
        <p:grpSpPr>
          <a:xfrm>
            <a:off x="4311650" y="4187487"/>
            <a:ext cx="3403600" cy="1806876"/>
            <a:chOff x="643869" y="3808429"/>
            <a:chExt cx="2667604" cy="1748602"/>
          </a:xfrm>
        </p:grpSpPr>
        <p:cxnSp>
          <p:nvCxnSpPr>
            <p:cNvPr id="53" name="直線矢印コネクタ 52"/>
            <p:cNvCxnSpPr/>
            <p:nvPr/>
          </p:nvCxnSpPr>
          <p:spPr>
            <a:xfrm>
              <a:off x="643869" y="5471114"/>
              <a:ext cx="266760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9" name="直線矢印コネクタ 58"/>
          <p:cNvCxnSpPr/>
          <p:nvPr/>
        </p:nvCxnSpPr>
        <p:spPr>
          <a:xfrm flipV="1">
            <a:off x="6571492"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5161686"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41443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4940711"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63" name="正方形/長方形 62"/>
          <p:cNvSpPr/>
          <p:nvPr/>
        </p:nvSpPr>
        <p:spPr>
          <a:xfrm>
            <a:off x="6971737"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64" name="フリーフォーム 63"/>
          <p:cNvSpPr/>
          <p:nvPr/>
        </p:nvSpPr>
        <p:spPr>
          <a:xfrm>
            <a:off x="5451014"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5207120"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正方形/長方形 65"/>
              <p:cNvSpPr/>
              <p:nvPr/>
            </p:nvSpPr>
            <p:spPr>
              <a:xfrm>
                <a:off x="4815609" y="4389253"/>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4815609" y="4389253"/>
                <a:ext cx="1077346" cy="369332"/>
              </a:xfrm>
              <a:prstGeom prst="rect">
                <a:avLst/>
              </a:prstGeom>
              <a:blipFill rotWithShape="0">
                <a:blip r:embed="rId1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582850" y="4439217"/>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82850" y="4439217"/>
                <a:ext cx="659540" cy="369332"/>
              </a:xfrm>
              <a:prstGeom prst="rect">
                <a:avLst/>
              </a:prstGeom>
              <a:blipFill rotWithShape="0">
                <a:blip r:embed="rId13"/>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577090"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3577090" y="5482469"/>
                <a:ext cx="416268"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7375465"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7375465" y="5482469"/>
                <a:ext cx="416268" cy="52322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8026098"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≤2</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8026098" y="3080299"/>
                <a:ext cx="2424190" cy="461665"/>
              </a:xfrm>
              <a:prstGeom prst="rect">
                <a:avLst/>
              </a:prstGeom>
              <a:blipFill rotWithShape="0">
                <a:blip r:embed="rId16"/>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026098" y="3440681"/>
                <a:ext cx="3647793"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𝑔</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m:t>
                      </m:r>
                      <m:nary>
                        <m:naryPr>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𝑥</m:t>
                          </m:r>
                          <m:r>
                            <m:rPr>
                              <m:brk m:alnAt="23"/>
                            </m:rPr>
                            <a:rPr lang="en-US" altLang="ja-JP" sz="1600" i="1" smtClean="0">
                              <a:latin typeface="Cambria Math" panose="02040503050406030204" pitchFamily="18" charset="0"/>
                            </a:rPr>
                            <m:t>−</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1</m:t>
                          </m:r>
                        </m:sup>
                        <m:e>
                          <m:r>
                            <a:rPr lang="en-US" altLang="ja-JP" sz="1600" b="0" i="1" smtClean="0">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𝑡</m:t>
                          </m:r>
                          <m:r>
                            <a:rPr lang="en-US" altLang="ja-JP" sz="1600" b="0" i="1" smtClean="0">
                              <a:latin typeface="Cambria Math" panose="02040503050406030204" pitchFamily="18" charset="0"/>
                            </a:rPr>
                            <m:t>)</m:t>
                          </m:r>
                          <m:r>
                            <a:rPr lang="en-US" altLang="ja-JP" sz="1600" i="1">
                              <a:latin typeface="Cambria Math" panose="02040503050406030204" pitchFamily="18" charset="0"/>
                            </a:rPr>
                            <m:t>𝑑𝑡</m:t>
                          </m:r>
                        </m:e>
                      </m:nary>
                      <m:r>
                        <a:rPr lang="en-US" altLang="ja-JP" sz="1600" i="1">
                          <a:latin typeface="Cambria Math" panose="02040503050406030204" pitchFamily="18" charset="0"/>
                        </a:rPr>
                        <m:t>=</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𝑥</m:t>
                              </m:r>
                            </m:e>
                            <m:sup>
                              <m:r>
                                <a:rPr lang="en-US" altLang="ja-JP" sz="1600" b="0" i="1" smtClean="0">
                                  <a:latin typeface="Cambria Math" panose="02040503050406030204" pitchFamily="18" charset="0"/>
                                </a:rPr>
                                <m:t>2</m:t>
                              </m:r>
                            </m:sup>
                          </m:sSup>
                        </m:num>
                        <m:den>
                          <m:r>
                            <a:rPr lang="en-US" altLang="ja-JP" sz="1600" b="0" i="1" smtClean="0">
                              <a:latin typeface="Cambria Math" panose="02040503050406030204" pitchFamily="18" charset="0"/>
                            </a:rPr>
                            <m:t>2</m:t>
                          </m:r>
                        </m:den>
                      </m:f>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oMath>
                  </m:oMathPara>
                </a14:m>
                <a:endParaRPr lang="en-US" altLang="ja-JP" sz="1600" dirty="0" smtClean="0">
                  <a:latin typeface="メイリオ" panose="020B0604030504040204" pitchFamily="50" charset="-128"/>
                </a:endParaRPr>
              </a:p>
            </p:txBody>
          </p:sp>
        </mc:Choice>
        <mc:Fallback xmlns="">
          <p:sp>
            <p:nvSpPr>
              <p:cNvPr id="71" name="正方形/長方形 70"/>
              <p:cNvSpPr>
                <a:spLocks noRot="1" noChangeAspect="1" noMove="1" noResize="1" noEditPoints="1" noAdjustHandles="1" noChangeArrowheads="1" noChangeShapeType="1" noTextEdit="1"/>
              </p:cNvSpPr>
              <p:nvPr/>
            </p:nvSpPr>
            <p:spPr>
              <a:xfrm>
                <a:off x="8026098" y="3440681"/>
                <a:ext cx="3647793" cy="645177"/>
              </a:xfrm>
              <a:prstGeom prst="rect">
                <a:avLst/>
              </a:prstGeom>
              <a:blipFill rotWithShape="0">
                <a:blip r:embed="rId17"/>
                <a:stretch>
                  <a:fillRect/>
                </a:stretch>
              </a:blipFill>
            </p:spPr>
            <p:txBody>
              <a:bodyPr/>
              <a:lstStyle/>
              <a:p>
                <a:r>
                  <a:rPr lang="ja-JP" altLang="en-US">
                    <a:noFill/>
                  </a:rPr>
                  <a:t> </a:t>
                </a:r>
              </a:p>
            </p:txBody>
          </p:sp>
        </mc:Fallback>
      </mc:AlternateContent>
      <p:grpSp>
        <p:nvGrpSpPr>
          <p:cNvPr id="72" name="グループ化 71"/>
          <p:cNvGrpSpPr/>
          <p:nvPr/>
        </p:nvGrpSpPr>
        <p:grpSpPr>
          <a:xfrm>
            <a:off x="8089900" y="4202001"/>
            <a:ext cx="3773227" cy="1806876"/>
            <a:chOff x="797839" y="3808429"/>
            <a:chExt cx="2957303" cy="1748602"/>
          </a:xfrm>
        </p:grpSpPr>
        <p:cxnSp>
          <p:nvCxnSpPr>
            <p:cNvPr id="73" name="直線矢印コネクタ 72"/>
            <p:cNvCxnSpPr/>
            <p:nvPr/>
          </p:nvCxnSpPr>
          <p:spPr>
            <a:xfrm>
              <a:off x="797839" y="5471114"/>
              <a:ext cx="295730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5" name="直線矢印コネクタ 74"/>
          <p:cNvCxnSpPr/>
          <p:nvPr/>
        </p:nvCxnSpPr>
        <p:spPr>
          <a:xfrm flipV="1">
            <a:off x="11188661" y="4540045"/>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6" name="フリーフォーム 75"/>
          <p:cNvSpPr/>
          <p:nvPr/>
        </p:nvSpPr>
        <p:spPr>
          <a:xfrm>
            <a:off x="8743486" y="4816106"/>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1031607" y="6005669"/>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78" name="正方形/長方形 77"/>
          <p:cNvSpPr/>
          <p:nvPr/>
        </p:nvSpPr>
        <p:spPr>
          <a:xfrm>
            <a:off x="8522511" y="5860706"/>
            <a:ext cx="393056" cy="400110"/>
          </a:xfrm>
          <a:prstGeom prst="rect">
            <a:avLst/>
          </a:prstGeom>
        </p:spPr>
        <p:txBody>
          <a:bodyPr wrap="none">
            <a:spAutoFit/>
          </a:bodyPr>
          <a:lstStyle/>
          <a:p>
            <a:r>
              <a:rPr lang="en-US" altLang="ja-JP" sz="2000" dirty="0" smtClean="0"/>
              <a:t>-1</a:t>
            </a:r>
            <a:endParaRPr lang="ja-JP" altLang="en-US" sz="2000" dirty="0"/>
          </a:p>
        </p:txBody>
      </p:sp>
      <p:sp>
        <p:nvSpPr>
          <p:cNvPr id="79" name="正方形/長方形 78"/>
          <p:cNvSpPr/>
          <p:nvPr/>
        </p:nvSpPr>
        <p:spPr>
          <a:xfrm>
            <a:off x="10553537" y="5860706"/>
            <a:ext cx="314510" cy="400110"/>
          </a:xfrm>
          <a:prstGeom prst="rect">
            <a:avLst/>
          </a:prstGeom>
        </p:spPr>
        <p:txBody>
          <a:bodyPr wrap="none">
            <a:spAutoFit/>
          </a:bodyPr>
          <a:lstStyle/>
          <a:p>
            <a:r>
              <a:rPr lang="en-US" altLang="ja-JP" sz="2000" dirty="0" smtClean="0"/>
              <a:t>1</a:t>
            </a:r>
            <a:endParaRPr lang="ja-JP" altLang="en-US" sz="2000" dirty="0"/>
          </a:p>
        </p:txBody>
      </p:sp>
      <p:sp>
        <p:nvSpPr>
          <p:cNvPr id="80" name="フリーフォーム 79"/>
          <p:cNvSpPr/>
          <p:nvPr/>
        </p:nvSpPr>
        <p:spPr>
          <a:xfrm>
            <a:off x="10068183" y="4839835"/>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824289" y="6005669"/>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正方形/長方形 81"/>
              <p:cNvSpPr/>
              <p:nvPr/>
            </p:nvSpPr>
            <p:spPr>
              <a:xfrm>
                <a:off x="8397409" y="4403767"/>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397409" y="4403767"/>
                <a:ext cx="1077346" cy="369332"/>
              </a:xfrm>
              <a:prstGeom prst="rect">
                <a:avLst/>
              </a:prstGeom>
              <a:blipFill rotWithShape="0">
                <a:blip r:embed="rId1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p:cNvSpPr/>
              <p:nvPr/>
            </p:nvSpPr>
            <p:spPr>
              <a:xfrm>
                <a:off x="11490665" y="5496983"/>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11490665" y="5496983"/>
                <a:ext cx="416268" cy="52322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20"/>
                <a:stretch>
                  <a:fillRect/>
                </a:stretch>
              </a:blipFill>
            </p:spPr>
            <p:txBody>
              <a:bodyPr/>
              <a:lstStyle/>
              <a:p>
                <a:r>
                  <a:rPr lang="ja-JP" altLang="en-US">
                    <a:noFill/>
                  </a:rPr>
                  <a:t> </a:t>
                </a:r>
              </a:p>
            </p:txBody>
          </p:sp>
        </mc:Fallback>
      </mc:AlternateContent>
      <p:sp>
        <p:nvSpPr>
          <p:cNvPr id="67" name="正方形/長方形 66"/>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 name="正方形/長方形 1"/>
              <p:cNvSpPr/>
              <p:nvPr/>
            </p:nvSpPr>
            <p:spPr>
              <a:xfrm>
                <a:off x="7281051" y="764205"/>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7281051" y="764205"/>
                <a:ext cx="334579"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p:cNvSpPr/>
              <p:nvPr/>
            </p:nvSpPr>
            <p:spPr>
              <a:xfrm>
                <a:off x="7281051" y="1766024"/>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7281051" y="1766024"/>
                <a:ext cx="334579" cy="369332"/>
              </a:xfrm>
              <a:prstGeom prst="rect">
                <a:avLst/>
              </a:prstGeom>
              <a:blipFill>
                <a:blip r:embed="rId22"/>
                <a:stretch>
                  <a:fillRect/>
                </a:stretch>
              </a:blipFill>
            </p:spPr>
            <p:txBody>
              <a:bodyPr/>
              <a:lstStyle/>
              <a:p>
                <a:r>
                  <a:rPr lang="ja-JP" altLang="en-US">
                    <a:noFill/>
                  </a:rPr>
                  <a:t> </a:t>
                </a:r>
              </a:p>
            </p:txBody>
          </p:sp>
        </mc:Fallback>
      </mc:AlternateContent>
      <p:cxnSp>
        <p:nvCxnSpPr>
          <p:cNvPr id="85" name="直線矢印コネクタ 84"/>
          <p:cNvCxnSpPr/>
          <p:nvPr/>
        </p:nvCxnSpPr>
        <p:spPr>
          <a:xfrm flipV="1">
            <a:off x="6414438" y="1435213"/>
            <a:ext cx="0" cy="70735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6241430" y="207096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𝑥</m:t>
                      </m:r>
                    </m:oMath>
                  </m:oMathPara>
                </a14:m>
                <a:endParaRPr lang="ja-JP" altLang="en-US"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6241430" y="2070968"/>
                <a:ext cx="367986" cy="369332"/>
              </a:xfrm>
              <a:prstGeom prst="rect">
                <a:avLst/>
              </a:prstGeom>
              <a:blipFill>
                <a:blip r:embed="rId2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251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正方形/長方形 29"/>
              <p:cNvSpPr/>
              <p:nvPr/>
            </p:nvSpPr>
            <p:spPr>
              <a:xfrm>
                <a:off x="1954029" y="2737291"/>
                <a:ext cx="7515455"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𝑥</m:t>
                          </m:r>
                        </m:sup>
                        <m:e>
                          <m:r>
                            <a:rPr lang="en-US" altLang="ja-JP" sz="2400" b="0" i="1" smtClean="0">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b="0" i="1" smtClean="0">
                              <a:latin typeface="Cambria Math" panose="02040503050406030204" pitchFamily="18" charset="0"/>
                            </a:rPr>
                            <m:t>)</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i="1" smtClean="0">
                                  <a:latin typeface="Cambria Math" panose="02040503050406030204" pitchFamily="18" charset="0"/>
                                </a:rPr>
                              </m:ctrlPr>
                            </m:eqArrPr>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+1</m:t>
                                      </m:r>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1/2</m:t>
                              </m:r>
                            </m:e>
                            <m:e>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r>
                                <a:rPr lang="en-US" altLang="ja-JP" sz="2400" i="1">
                                  <a:latin typeface="Cambria Math" panose="02040503050406030204" pitchFamily="18" charset="0"/>
                                </a:rPr>
                                <m:t>+</m:t>
                              </m:r>
                              <m:r>
                                <a:rPr lang="en-US" altLang="ja-JP" sz="2400" i="1">
                                  <a:latin typeface="Cambria Math" panose="02040503050406030204" pitchFamily="18" charset="0"/>
                                </a:rPr>
                                <m:t>𝑥</m:t>
                              </m:r>
                            </m:e>
                          </m:eqArr>
                        </m:e>
                      </m:d>
                      <m:r>
                        <a:rPr lang="en-US" altLang="ja-JP" sz="2400" b="0" i="1" smtClean="0">
                          <a:latin typeface="Cambria Math" panose="02040503050406030204" pitchFamily="18" charset="0"/>
                        </a:rPr>
                        <m:t>   </m:t>
                      </m:r>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≤0</m:t>
                            </m:r>
                          </m:e>
                        </m:mr>
                        <m:mr>
                          <m:e>
                            <m:r>
                              <a:rPr lang="en-US" altLang="ja-JP" sz="2400" i="1">
                                <a:latin typeface="Cambria Math" panose="02040503050406030204" pitchFamily="18" charset="0"/>
                              </a:rPr>
                              <m:t>0≤</m:t>
                            </m:r>
                            <m:r>
                              <a:rPr lang="en-US" altLang="ja-JP" sz="2400" i="1">
                                <a:latin typeface="Cambria Math" panose="02040503050406030204" pitchFamily="18" charset="0"/>
                              </a:rPr>
                              <m:t>𝑥</m:t>
                            </m:r>
                            <m:r>
                              <a:rPr lang="en-US" altLang="ja-JP" sz="2400" i="1">
                                <a:latin typeface="Cambria Math" panose="02040503050406030204" pitchFamily="18" charset="0"/>
                              </a:rPr>
                              <m:t>≤1</m:t>
                            </m:r>
                          </m:e>
                        </m:mr>
                        <m:mr>
                          <m:e>
                            <m:r>
                              <a:rPr lang="en-US" altLang="ja-JP" sz="2400" i="1">
                                <a:latin typeface="Cambria Math" panose="02040503050406030204" pitchFamily="18" charset="0"/>
                              </a:rPr>
                              <m:t>1≤</m:t>
                            </m:r>
                            <m:r>
                              <a:rPr lang="en-US" altLang="ja-JP" sz="2400" i="1">
                                <a:latin typeface="Cambria Math" panose="02040503050406030204" pitchFamily="18" charset="0"/>
                              </a:rPr>
                              <m:t>𝑥</m:t>
                            </m:r>
                            <m:r>
                              <a:rPr lang="en-US" altLang="ja-JP" sz="2400" i="1">
                                <a:latin typeface="Cambria Math" panose="02040503050406030204" pitchFamily="18" charset="0"/>
                              </a:rPr>
                              <m:t>≤2</m:t>
                            </m:r>
                          </m:e>
                        </m:mr>
                      </m:m>
                    </m:oMath>
                  </m:oMathPara>
                </a14:m>
                <a:endParaRPr lang="en-US" altLang="ja-JP" sz="2400"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1954029" y="2737291"/>
                <a:ext cx="7515455" cy="1459887"/>
              </a:xfrm>
              <a:prstGeom prst="rect">
                <a:avLst/>
              </a:prstGeom>
              <a:blipFill>
                <a:blip r:embed="rId3"/>
                <a:stretch>
                  <a:fillRect/>
                </a:stretch>
              </a:blipFill>
            </p:spPr>
            <p:txBody>
              <a:bodyPr/>
              <a:lstStyle/>
              <a:p>
                <a:r>
                  <a:rPr lang="ja-JP" altLang="en-US">
                    <a:noFill/>
                  </a:rPr>
                  <a:t> </a:t>
                </a:r>
              </a:p>
            </p:txBody>
          </p:sp>
        </mc:Fallback>
      </mc:AlternateContent>
      <p:grpSp>
        <p:nvGrpSpPr>
          <p:cNvPr id="19" name="グループ化 18"/>
          <p:cNvGrpSpPr/>
          <p:nvPr/>
        </p:nvGrpSpPr>
        <p:grpSpPr>
          <a:xfrm>
            <a:off x="7174981" y="4870477"/>
            <a:ext cx="4298878" cy="1922945"/>
            <a:chOff x="3843695" y="4870477"/>
            <a:chExt cx="4298878" cy="1922945"/>
          </a:xfrm>
        </p:grpSpPr>
        <p:grpSp>
          <p:nvGrpSpPr>
            <p:cNvPr id="31" name="グループ化 30"/>
            <p:cNvGrpSpPr/>
            <p:nvPr/>
          </p:nvGrpSpPr>
          <p:grpSpPr>
            <a:xfrm>
              <a:off x="3843695" y="4870477"/>
              <a:ext cx="4298878" cy="1585428"/>
              <a:chOff x="385855" y="3808429"/>
              <a:chExt cx="3369287" cy="1748602"/>
            </a:xfrm>
          </p:grpSpPr>
          <p:cxnSp>
            <p:nvCxnSpPr>
              <p:cNvPr id="32" name="直線矢印コネクタ 3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195286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1128963"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2776769"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3600672"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40" name="正方形/長方形 39"/>
            <p:cNvSpPr/>
            <p:nvPr/>
          </p:nvSpPr>
          <p:spPr>
            <a:xfrm>
              <a:off x="6737011" y="6393312"/>
              <a:ext cx="314510" cy="400110"/>
            </a:xfrm>
            <a:prstGeom prst="rect">
              <a:avLst/>
            </a:prstGeom>
          </p:spPr>
          <p:txBody>
            <a:bodyPr wrap="none">
              <a:spAutoFit/>
            </a:bodyPr>
            <a:lstStyle/>
            <a:p>
              <a:r>
                <a:rPr lang="en-US" altLang="ja-JP" sz="2000" dirty="0" smtClean="0"/>
                <a:t>1</a:t>
              </a:r>
              <a:endParaRPr lang="ja-JP" altLang="en-US" sz="2000" dirty="0"/>
            </a:p>
          </p:txBody>
        </p:sp>
        <p:sp>
          <p:nvSpPr>
            <p:cNvPr id="15" name="フリーフォーム 14"/>
            <p:cNvSpPr/>
            <p:nvPr/>
          </p:nvSpPr>
          <p:spPr>
            <a:xfrm>
              <a:off x="4792980" y="5406390"/>
              <a:ext cx="1032510" cy="956310"/>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5843047" y="5387340"/>
              <a:ext cx="1051219"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flipV="1">
              <a:off x="6894266" y="5387340"/>
              <a:ext cx="1032510" cy="990666"/>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7788229" y="6393312"/>
              <a:ext cx="314510" cy="400110"/>
            </a:xfrm>
            <a:prstGeom prst="rect">
              <a:avLst/>
            </a:prstGeom>
          </p:spPr>
          <p:txBody>
            <a:bodyPr wrap="none">
              <a:spAutoFit/>
            </a:bodyPr>
            <a:lstStyle/>
            <a:p>
              <a:r>
                <a:rPr lang="en-US" altLang="ja-JP" sz="2000" dirty="0" smtClean="0"/>
                <a:t>2</a:t>
              </a:r>
              <a:endParaRPr lang="ja-JP" altLang="en-US" sz="2000" dirty="0"/>
            </a:p>
          </p:txBody>
        </p:sp>
        <p:sp>
          <p:nvSpPr>
            <p:cNvPr id="90" name="正方形/長方形 89"/>
            <p:cNvSpPr/>
            <p:nvPr/>
          </p:nvSpPr>
          <p:spPr>
            <a:xfrm>
              <a:off x="5678624" y="6393312"/>
              <a:ext cx="314510" cy="400110"/>
            </a:xfrm>
            <a:prstGeom prst="rect">
              <a:avLst/>
            </a:prstGeom>
          </p:spPr>
          <p:txBody>
            <a:bodyPr wrap="none">
              <a:spAutoFit/>
            </a:bodyPr>
            <a:lstStyle/>
            <a:p>
              <a:r>
                <a:rPr lang="en-US" altLang="ja-JP" sz="2000" dirty="0" smtClean="0"/>
                <a:t>0</a:t>
              </a:r>
              <a:endParaRPr lang="ja-JP" altLang="en-US" sz="2000" dirty="0"/>
            </a:p>
          </p:txBody>
        </p:sp>
        <p:sp>
          <p:nvSpPr>
            <p:cNvPr id="91" name="正方形/長方形 90"/>
            <p:cNvSpPr/>
            <p:nvPr/>
          </p:nvSpPr>
          <p:spPr>
            <a:xfrm>
              <a:off x="4634573" y="6393312"/>
              <a:ext cx="393056" cy="400110"/>
            </a:xfrm>
            <a:prstGeom prst="rect">
              <a:avLst/>
            </a:prstGeom>
          </p:spPr>
          <p:txBody>
            <a:bodyPr wrap="none">
              <a:spAutoFit/>
            </a:bodyPr>
            <a:lstStyle/>
            <a:p>
              <a:r>
                <a:rPr lang="en-US" altLang="ja-JP" sz="2000" dirty="0" smtClean="0"/>
                <a:t>-1</a:t>
              </a:r>
              <a:endParaRPr lang="ja-JP" altLang="en-US" sz="2000" dirty="0"/>
            </a:p>
          </p:txBody>
        </p:sp>
      </p:grpSp>
      <p:grpSp>
        <p:nvGrpSpPr>
          <p:cNvPr id="92" name="グループ化 91"/>
          <p:cNvGrpSpPr/>
          <p:nvPr/>
        </p:nvGrpSpPr>
        <p:grpSpPr>
          <a:xfrm>
            <a:off x="931145" y="4649029"/>
            <a:ext cx="4298878" cy="1806876"/>
            <a:chOff x="385855" y="3808429"/>
            <a:chExt cx="3369287" cy="1748602"/>
          </a:xfrm>
        </p:grpSpPr>
        <p:cxnSp>
          <p:nvCxnSpPr>
            <p:cNvPr id="93" name="直線矢印コネクタ 9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95" name="直線矢印コネクタ 94"/>
          <p:cNvCxnSpPr/>
          <p:nvPr/>
        </p:nvCxnSpPr>
        <p:spPr>
          <a:xfrm flipV="1">
            <a:off x="2582676" y="498707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96" name="フリーフォーム 95"/>
          <p:cNvSpPr/>
          <p:nvPr/>
        </p:nvSpPr>
        <p:spPr>
          <a:xfrm>
            <a:off x="2110382" y="526313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889407" y="6307734"/>
            <a:ext cx="393056" cy="400110"/>
          </a:xfrm>
          <a:prstGeom prst="rect">
            <a:avLst/>
          </a:prstGeom>
        </p:spPr>
        <p:txBody>
          <a:bodyPr wrap="none">
            <a:spAutoFit/>
          </a:bodyPr>
          <a:lstStyle/>
          <a:p>
            <a:r>
              <a:rPr lang="en-US" altLang="ja-JP" sz="2000" dirty="0" smtClean="0"/>
              <a:t>-1</a:t>
            </a:r>
            <a:endParaRPr lang="ja-JP" altLang="en-US" sz="2000" dirty="0"/>
          </a:p>
        </p:txBody>
      </p:sp>
      <p:sp>
        <p:nvSpPr>
          <p:cNvPr id="98" name="正方形/長方形 97"/>
          <p:cNvSpPr/>
          <p:nvPr/>
        </p:nvSpPr>
        <p:spPr>
          <a:xfrm>
            <a:off x="3920433" y="6307734"/>
            <a:ext cx="314510" cy="400110"/>
          </a:xfrm>
          <a:prstGeom prst="rect">
            <a:avLst/>
          </a:prstGeom>
        </p:spPr>
        <p:txBody>
          <a:bodyPr wrap="none">
            <a:spAutoFit/>
          </a:bodyPr>
          <a:lstStyle/>
          <a:p>
            <a:r>
              <a:rPr lang="en-US" altLang="ja-JP" sz="2000" dirty="0" smtClean="0"/>
              <a:t>1</a:t>
            </a:r>
            <a:endParaRPr lang="ja-JP" altLang="en-US" sz="2000" dirty="0"/>
          </a:p>
        </p:txBody>
      </p:sp>
      <p:sp>
        <p:nvSpPr>
          <p:cNvPr id="99" name="フリーフォーム 98"/>
          <p:cNvSpPr/>
          <p:nvPr/>
        </p:nvSpPr>
        <p:spPr>
          <a:xfrm>
            <a:off x="3623552" y="527009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正方形/長方形 99"/>
              <p:cNvSpPr/>
              <p:nvPr/>
            </p:nvSpPr>
            <p:spPr>
              <a:xfrm>
                <a:off x="946141" y="4973446"/>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946141" y="4973446"/>
                <a:ext cx="1077346" cy="369332"/>
              </a:xfrm>
              <a:prstGeom prst="rect">
                <a:avLst/>
              </a:prstGeom>
              <a:blipFill>
                <a:blip r:embed="rId7"/>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3322638" y="4900759"/>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3322638" y="4900759"/>
                <a:ext cx="659540" cy="369332"/>
              </a:xfrm>
              <a:prstGeom prst="rect">
                <a:avLst/>
              </a:prstGeom>
              <a:blipFill>
                <a:blip r:embed="rId8"/>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4786778" y="5944011"/>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4786778" y="5944011"/>
                <a:ext cx="416268" cy="523220"/>
              </a:xfrm>
              <a:prstGeom prst="rect">
                <a:avLst/>
              </a:prstGeom>
              <a:blipFill>
                <a:blip r:embed="rId9"/>
                <a:stretch>
                  <a:fillRect/>
                </a:stretch>
              </a:blipFill>
            </p:spPr>
            <p:txBody>
              <a:bodyPr/>
              <a:lstStyle/>
              <a:p>
                <a:r>
                  <a:rPr lang="ja-JP" altLang="en-US">
                    <a:noFill/>
                  </a:rPr>
                  <a:t> </a:t>
                </a:r>
              </a:p>
            </p:txBody>
          </p:sp>
        </mc:Fallback>
      </mc:AlternateContent>
      <p:sp>
        <p:nvSpPr>
          <p:cNvPr id="22" name="右矢印 21"/>
          <p:cNvSpPr/>
          <p:nvPr/>
        </p:nvSpPr>
        <p:spPr>
          <a:xfrm>
            <a:off x="1296269" y="5801690"/>
            <a:ext cx="392444" cy="30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3" name="正方形/長方形 102"/>
              <p:cNvSpPr/>
              <p:nvPr/>
            </p:nvSpPr>
            <p:spPr>
              <a:xfrm>
                <a:off x="11340768" y="59440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40768" y="5944011"/>
                <a:ext cx="468077" cy="52322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8806585" y="424222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8806585" y="4242221"/>
                <a:ext cx="2067169" cy="58477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12"/>
                <a:stretch>
                  <a:fillRect/>
                </a:stretch>
              </a:blipFill>
            </p:spPr>
            <p:txBody>
              <a:bodyPr/>
              <a:lstStyle/>
              <a:p>
                <a:r>
                  <a:rPr lang="ja-JP" altLang="en-US">
                    <a:noFill/>
                  </a:rPr>
                  <a:t> </a:t>
                </a:r>
              </a:p>
            </p:txBody>
          </p:sp>
        </mc:Fallback>
      </mc:AlternateContent>
      <p:sp>
        <p:nvSpPr>
          <p:cNvPr id="56" name="正方形/長方形 55"/>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57" name="正方形/長方形 56"/>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正方形/長方形 57"/>
              <p:cNvSpPr/>
              <p:nvPr/>
            </p:nvSpPr>
            <p:spPr>
              <a:xfrm>
                <a:off x="7560303" y="1441224"/>
                <a:ext cx="4434034" cy="847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200" i="0" smtClean="0">
                          <a:latin typeface="Cambria Math" panose="02040503050406030204" pitchFamily="18" charset="0"/>
                        </a:rPr>
                        <m:t>g</m:t>
                      </m:r>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e>
                      </m:d>
                      <m:r>
                        <a:rPr lang="en-US" altLang="ja-JP" sz="2200" b="0" i="1" smtClean="0">
                          <a:latin typeface="Cambria Math" panose="02040503050406030204" pitchFamily="18" charset="0"/>
                        </a:rPr>
                        <m:t>=</m:t>
                      </m:r>
                      <m:d>
                        <m:dPr>
                          <m:begChr m:val="{"/>
                          <m:endChr m:val=""/>
                          <m:ctrlPr>
                            <a:rPr lang="en-US" altLang="ja-JP" sz="2200" b="0" i="1" smtClean="0">
                              <a:latin typeface="Cambria Math" panose="02040503050406030204" pitchFamily="18" charset="0"/>
                            </a:rPr>
                          </m:ctrlPr>
                        </m:dPr>
                        <m:e>
                          <m:eqArr>
                            <m:eqArrPr>
                              <m:ctrlPr>
                                <a:rPr lang="en-US" altLang="ja-JP" sz="2200" b="0" i="1" smtClean="0">
                                  <a:latin typeface="Cambria Math" panose="02040503050406030204" pitchFamily="18" charset="0"/>
                                </a:rPr>
                              </m:ctrlPr>
                            </m:eqArr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      </m:t>
                              </m:r>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−1≤</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𝑥</m:t>
                              </m:r>
                            </m:e>
                            <m:e>
                              <m:r>
                                <a:rPr lang="en-US" altLang="ja-JP" sz="2200" b="0" i="1" smtClean="0">
                                  <a:latin typeface="Cambria Math" panose="02040503050406030204" pitchFamily="18" charset="0"/>
                                </a:rPr>
                                <m:t>0             </m:t>
                              </m:r>
                              <m:r>
                                <a:rPr lang="en-US" altLang="ja-JP" sz="2200" b="0" i="1" smtClean="0">
                                  <a:latin typeface="Cambria Math" panose="02040503050406030204" pitchFamily="18" charset="0"/>
                                </a:rPr>
                                <m:t>𝑜𝑡h𝑒𝑟𝑤𝑖𝑠𝑒</m:t>
                              </m:r>
                              <m:r>
                                <a:rPr lang="en-US" altLang="ja-JP" sz="2200" b="0" i="1" smtClean="0">
                                  <a:latin typeface="Cambria Math" panose="02040503050406030204" pitchFamily="18" charset="0"/>
                                </a:rPr>
                                <m:t>  </m:t>
                              </m:r>
                            </m:e>
                          </m:eqArr>
                        </m:e>
                      </m:d>
                    </m:oMath>
                  </m:oMathPara>
                </a14:m>
                <a:endParaRPr lang="ja-JP" altLang="en-US" sz="2200" dirty="0"/>
              </a:p>
            </p:txBody>
          </p:sp>
        </mc:Choice>
        <mc:Fallback xmlns="">
          <p:sp>
            <p:nvSpPr>
              <p:cNvPr id="58" name="正方形/長方形 57"/>
              <p:cNvSpPr>
                <a:spLocks noRot="1" noChangeAspect="1" noMove="1" noResize="1" noEditPoints="1" noAdjustHandles="1" noChangeArrowheads="1" noChangeShapeType="1" noTextEdit="1"/>
              </p:cNvSpPr>
              <p:nvPr/>
            </p:nvSpPr>
            <p:spPr>
              <a:xfrm>
                <a:off x="7560303" y="1441224"/>
                <a:ext cx="4434034" cy="847540"/>
              </a:xfrm>
              <a:prstGeom prst="rect">
                <a:avLst/>
              </a:prstGeom>
              <a:blipFill>
                <a:blip r:embed="rId14"/>
                <a:stretch>
                  <a:fillRect/>
                </a:stretch>
              </a:blipFill>
            </p:spPr>
            <p:txBody>
              <a:bodyPr/>
              <a:lstStyle/>
              <a:p>
                <a:r>
                  <a:rPr lang="ja-JP" altLang="en-US">
                    <a:noFill/>
                  </a:rPr>
                  <a:t> </a:t>
                </a:r>
              </a:p>
            </p:txBody>
          </p:sp>
        </mc:Fallback>
      </mc:AlternateContent>
      <p:grpSp>
        <p:nvGrpSpPr>
          <p:cNvPr id="59" name="グループ化 58"/>
          <p:cNvGrpSpPr/>
          <p:nvPr/>
        </p:nvGrpSpPr>
        <p:grpSpPr>
          <a:xfrm>
            <a:off x="5764702" y="404063"/>
            <a:ext cx="1682916" cy="707352"/>
            <a:chOff x="385855" y="3808429"/>
            <a:chExt cx="3369287" cy="1748602"/>
          </a:xfrm>
        </p:grpSpPr>
        <p:cxnSp>
          <p:nvCxnSpPr>
            <p:cNvPr id="60" name="直線矢印コネクタ 5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778703" y="1425688"/>
            <a:ext cx="1682916" cy="707352"/>
            <a:chOff x="385855" y="3808429"/>
            <a:chExt cx="3369287" cy="1748602"/>
          </a:xfrm>
        </p:grpSpPr>
        <p:cxnSp>
          <p:nvCxnSpPr>
            <p:cNvPr id="63" name="直線矢印コネクタ 6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5" name="フリーフォーム 64"/>
          <p:cNvSpPr/>
          <p:nvPr/>
        </p:nvSpPr>
        <p:spPr>
          <a:xfrm flipH="1">
            <a:off x="5779322" y="1724344"/>
            <a:ext cx="1270786"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p:nvSpPr>
        <p:spPr>
          <a:xfrm>
            <a:off x="6281071"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正方形/長方形 66"/>
              <p:cNvSpPr/>
              <p:nvPr/>
            </p:nvSpPr>
            <p:spPr>
              <a:xfrm>
                <a:off x="7281051" y="764205"/>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7281051" y="764205"/>
                <a:ext cx="334579" cy="369332"/>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7281051" y="1766024"/>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7281051" y="1766024"/>
                <a:ext cx="334579" cy="369332"/>
              </a:xfrm>
              <a:prstGeom prst="rect">
                <a:avLst/>
              </a:prstGeom>
              <a:blipFill>
                <a:blip r:embed="rId16"/>
                <a:stretch>
                  <a:fillRect/>
                </a:stretch>
              </a:blipFill>
            </p:spPr>
            <p:txBody>
              <a:bodyPr/>
              <a:lstStyle/>
              <a:p>
                <a:r>
                  <a:rPr lang="ja-JP" altLang="en-US">
                    <a:noFill/>
                  </a:rPr>
                  <a:t> </a:t>
                </a:r>
              </a:p>
            </p:txBody>
          </p:sp>
        </mc:Fallback>
      </mc:AlternateContent>
      <p:cxnSp>
        <p:nvCxnSpPr>
          <p:cNvPr id="69" name="直線矢印コネクタ 68"/>
          <p:cNvCxnSpPr/>
          <p:nvPr/>
        </p:nvCxnSpPr>
        <p:spPr>
          <a:xfrm flipV="1">
            <a:off x="6414438" y="1435213"/>
            <a:ext cx="0" cy="70735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正方形/長方形 69"/>
              <p:cNvSpPr/>
              <p:nvPr/>
            </p:nvSpPr>
            <p:spPr>
              <a:xfrm>
                <a:off x="6241430" y="207096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𝑥</m:t>
                      </m:r>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6241430" y="2070968"/>
                <a:ext cx="367986" cy="369332"/>
              </a:xfrm>
              <a:prstGeom prst="rect">
                <a:avLst/>
              </a:prstGeom>
              <a:blipFill>
                <a:blip r:embed="rId1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4923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を重ね合わせる演算で以下の通り定義される</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1948803"/>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1948803"/>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742804"/>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742804"/>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2531138"/>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191388"/>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494710" y="6159270"/>
            <a:ext cx="10610291" cy="369332"/>
          </a:xfrm>
          <a:prstGeom prst="rect">
            <a:avLst/>
          </a:prstGeom>
        </p:spPr>
        <p:txBody>
          <a:bodyPr wrap="squar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を固定し，</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i="1" dirty="0" err="1">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a:t>
            </a:r>
            <a:r>
              <a:rPr lang="ja-JP" altLang="en-US" i="1" dirty="0" smtClean="0">
                <a:latin typeface="Times New Roman" panose="02020603050405020304" pitchFamily="18" charset="0"/>
                <a:ea typeface="メイリオ" panose="020B0604030504040204" pitchFamily="50" charset="-128"/>
                <a:cs typeface="Times New Roman" panose="02020603050405020304" pitchFamily="18" charset="0"/>
              </a:rPr>
              <a:t>積分とみてもよいかも</a:t>
            </a:r>
            <a:endParaRPr lang="en-US" altLang="ja-JP" i="1"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2261969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860" y="170468"/>
            <a:ext cx="5697021" cy="733270"/>
          </a:xfrm>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a:t>
            </a:fld>
            <a:endParaRPr lang="ja-JP" altLang="en-US"/>
          </a:p>
        </p:txBody>
      </p:sp>
      <p:sp>
        <p:nvSpPr>
          <p:cNvPr id="7" name="右矢印 6"/>
          <p:cNvSpPr/>
          <p:nvPr/>
        </p:nvSpPr>
        <p:spPr>
          <a:xfrm>
            <a:off x="5753529" y="2779722"/>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5078" y="5108001"/>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6965878" y="5108001"/>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565078" y="5657916"/>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31860" y="1190340"/>
            <a:ext cx="2749471"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ガウシアンブラーの例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75" y="1665352"/>
            <a:ext cx="4998440" cy="3328075"/>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9" y="1665352"/>
            <a:ext cx="4998440" cy="3328075"/>
          </a:xfrm>
          <a:prstGeom prst="rect">
            <a:avLst/>
          </a:prstGeom>
        </p:spPr>
      </p:pic>
    </p:spTree>
    <p:extLst>
      <p:ext uri="{BB962C8B-B14F-4D97-AF65-F5344CB8AC3E}">
        <p14:creationId xmlns:p14="http://schemas.microsoft.com/office/powerpoint/2010/main" val="60962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2</a:t>
            </a:r>
            <a:r>
              <a:rPr kumimoji="1" lang="ja-JP" altLang="en-US" dirty="0" smtClean="0"/>
              <a:t>次元</a:t>
            </a:r>
            <a:r>
              <a:rPr kumimoji="1" lang="en-US" altLang="ja-JP" dirty="0" smtClean="0"/>
              <a:t>Convolution(</a:t>
            </a:r>
            <a:r>
              <a:rPr kumimoji="1" lang="ja-JP" altLang="en-US" dirty="0" smtClean="0"/>
              <a:t>畳み込み</a:t>
            </a:r>
            <a:r>
              <a:rPr kumimoji="1" lang="en-US" altLang="ja-JP" dirty="0" smtClean="0"/>
              <a:t>)</a:t>
            </a:r>
            <a:endParaRPr kumimoji="1" lang="ja-JP" altLang="en-US" dirty="0"/>
          </a:p>
        </p:txBody>
      </p:sp>
      <p:sp>
        <p:nvSpPr>
          <p:cNvPr id="4" name="コンテンツ プレースホルダー 2"/>
          <p:cNvSpPr txBox="1">
            <a:spLocks/>
          </p:cNvSpPr>
          <p:nvPr/>
        </p:nvSpPr>
        <p:spPr>
          <a:xfrm>
            <a:off x="494711" y="1253604"/>
            <a:ext cx="11770176"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501564"/>
                <a:ext cx="8150565" cy="102194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b="0" i="1" smtClean="0">
                          <a:latin typeface="Cambria Math" panose="02040503050406030204" pitchFamily="18" charset="0"/>
                        </a:rPr>
                        <m:t>=</m:t>
                      </m:r>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𝑑</m:t>
                              </m:r>
                              <m:r>
                                <a:rPr lang="en-US" altLang="ja-JP" sz="2800" b="0" i="1" smtClean="0">
                                  <a:latin typeface="Cambria Math" panose="02040503050406030204" pitchFamily="18" charset="0"/>
                                </a:rPr>
                                <m:t>𝑢𝑑𝑣</m:t>
                              </m:r>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501564"/>
                <a:ext cx="8150565" cy="10219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948232"/>
                <a:ext cx="7030001" cy="131593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𝑛</m:t>
                          </m:r>
                        </m:e>
                      </m:d>
                      <m:r>
                        <a:rPr lang="en-US" altLang="ja-JP" sz="2800" b="0" i="1" smtClean="0">
                          <a:latin typeface="Cambria Math" panose="02040503050406030204" pitchFamily="18" charset="0"/>
                        </a:rPr>
                        <m:t>=</m:t>
                      </m:r>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𝑗</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𝑖</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i="1">
                                      <a:latin typeface="Cambria Math" panose="02040503050406030204" pitchFamily="18" charset="0"/>
                                    </a:rPr>
                                    <m:t>𝑦</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948232"/>
                <a:ext cx="7030001" cy="1315938"/>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p:cNvSpPr/>
          <p:nvPr/>
        </p:nvSpPr>
        <p:spPr>
          <a:xfrm>
            <a:off x="630341" y="2817355"/>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96816"/>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630341" y="5653111"/>
            <a:ext cx="10942419" cy="1200329"/>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を固定し，</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i="1" dirty="0" err="1">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i="1" dirty="0">
              <a:latin typeface="Times New Roman" panose="02020603050405020304" pitchFamily="18" charset="0"/>
              <a:ea typeface="メイリオ" panose="020B0604030504040204" pitchFamily="50" charset="-128"/>
              <a:cs typeface="Times New Roman" panose="02020603050405020304" pitchFamily="18" charset="0"/>
            </a:endParaRP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長々と説明しましたが、教科書中の線形フィルタとの違いは</a:t>
            </a:r>
            <a:r>
              <a:rPr lang="ja-JP" altLang="en-US" i="1" dirty="0" smtClean="0">
                <a:latin typeface="メイリオ" panose="020B0604030504040204" pitchFamily="50" charset="-128"/>
                <a:ea typeface="メイリオ" panose="020B0604030504040204" pitchFamily="50" charset="-128"/>
              </a:rPr>
              <a:t>，</a:t>
            </a:r>
            <a:endParaRPr lang="en-US" altLang="ja-JP" i="1" dirty="0" smtClean="0">
              <a:latin typeface="メイリオ" panose="020B0604030504040204" pitchFamily="50" charset="-128"/>
              <a:ea typeface="メイリオ" panose="020B0604030504040204" pitchFamily="50" charset="-128"/>
            </a:endParaRPr>
          </a:p>
          <a:p>
            <a:r>
              <a:rPr lang="ja-JP" altLang="en-US" i="1" dirty="0" smtClean="0">
                <a:latin typeface="メイリオ" panose="020B0604030504040204" pitchFamily="50" charset="-128"/>
                <a:ea typeface="メイリオ" panose="020B0604030504040204" pitchFamily="50" charset="-128"/>
              </a:rPr>
              <a:t>積分域を</a:t>
            </a:r>
            <a:r>
              <a:rPr lang="ja-JP" altLang="en-US" i="1" dirty="0">
                <a:latin typeface="メイリオ" panose="020B0604030504040204" pitchFamily="50" charset="-128"/>
                <a:ea typeface="メイリオ" panose="020B0604030504040204" pitchFamily="50" charset="-128"/>
              </a:rPr>
              <a:t>フィルタ</a:t>
            </a:r>
            <a:r>
              <a:rPr lang="ja-JP" altLang="en-US" i="1" dirty="0" smtClean="0">
                <a:latin typeface="メイリオ" panose="020B0604030504040204" pitchFamily="50" charset="-128"/>
                <a:ea typeface="メイリオ" panose="020B0604030504040204" pitchFamily="50" charset="-128"/>
              </a:rPr>
              <a:t>の</a:t>
            </a:r>
            <a:r>
              <a:rPr lang="ja-JP" altLang="en-US" i="1" dirty="0">
                <a:latin typeface="メイリオ" panose="020B0604030504040204" pitchFamily="50" charset="-128"/>
                <a:ea typeface="メイリオ" panose="020B0604030504040204" pitchFamily="50" charset="-128"/>
              </a:rPr>
              <a:t>中</a:t>
            </a:r>
            <a:r>
              <a:rPr lang="ja-JP" altLang="en-US" i="1" dirty="0" smtClean="0">
                <a:latin typeface="メイリオ" panose="020B0604030504040204" pitchFamily="50" charset="-128"/>
                <a:ea typeface="メイリオ" panose="020B0604030504040204" pitchFamily="50" charset="-128"/>
              </a:rPr>
              <a:t>だけから</a:t>
            </a:r>
            <a:r>
              <a:rPr lang="en-US" altLang="ja-JP" dirty="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a:t>
            </a:r>
            <a:r>
              <a:rPr lang="ja-JP" altLang="en-US" i="1" dirty="0" smtClean="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 </a:t>
            </a:r>
            <a:r>
              <a:rPr lang="ja-JP" altLang="en-US" i="1"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に変更し，</a:t>
            </a:r>
            <a:r>
              <a:rPr lang="ja-JP" altLang="en-US" i="1" dirty="0" smtClean="0">
                <a:latin typeface="メイリオ" panose="020B0604030504040204" pitchFamily="50" charset="-128"/>
                <a:ea typeface="メイリオ" panose="020B0604030504040204" pitchFamily="50" charset="-128"/>
              </a:rPr>
              <a:t>フィルタ</a:t>
            </a:r>
            <a:r>
              <a:rPr lang="en-US" altLang="ja-JP" i="1" dirty="0" smtClean="0">
                <a:latin typeface="メイリオ" panose="020B0604030504040204" pitchFamily="50" charset="-128"/>
                <a:ea typeface="メイリオ" panose="020B0604030504040204" pitchFamily="50" charset="-128"/>
              </a:rPr>
              <a:t>g</a:t>
            </a:r>
            <a:r>
              <a:rPr lang="ja-JP" altLang="en-US" i="1" dirty="0" smtClean="0">
                <a:latin typeface="メイリオ" panose="020B0604030504040204" pitchFamily="50" charset="-128"/>
                <a:ea typeface="メイリオ" panose="020B0604030504040204" pitchFamily="50" charset="-128"/>
              </a:rPr>
              <a:t>の引数の一部がマイナスになった点です．</a:t>
            </a:r>
            <a:endParaRPr lang="ja-JP" altLang="en-US" i="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25709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フーリエ変換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047507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032418"/>
            <a:ext cx="4976111" cy="3732084"/>
          </a:xfrm>
          <a:prstGeom prst="rect">
            <a:avLst/>
          </a:prstGeom>
        </p:spPr>
      </p:pic>
      <p:sp>
        <p:nvSpPr>
          <p:cNvPr id="2" name="タイトル 1"/>
          <p:cNvSpPr>
            <a:spLocks noGrp="1"/>
          </p:cNvSpPr>
          <p:nvPr>
            <p:ph type="title"/>
          </p:nvPr>
        </p:nvSpPr>
        <p:spPr>
          <a:xfrm>
            <a:off x="457199" y="201408"/>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フーリエ変換とは（音）</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2"/>
          <p:cNvSpPr>
            <a:spLocks noGrp="1"/>
          </p:cNvSpPr>
          <p:nvPr>
            <p:ph idx="1"/>
          </p:nvPr>
        </p:nvSpPr>
        <p:spPr>
          <a:xfrm>
            <a:off x="457199" y="863767"/>
            <a:ext cx="11473211" cy="970301"/>
          </a:xfrm>
        </p:spPr>
        <p:txBody>
          <a:bodyPr>
            <a:normAutofit lnSpcReduction="10000"/>
          </a:bodyPr>
          <a:lstStyle/>
          <a:p>
            <a:pPr marL="0" indent="0">
              <a:buNone/>
            </a:pPr>
            <a:r>
              <a:rPr kumimoji="1" lang="ja-JP" altLang="en-US" dirty="0">
                <a:latin typeface="游ゴシック" panose="020B0400000000000000" pitchFamily="50" charset="-128"/>
                <a:ea typeface="游ゴシック" panose="020B0400000000000000" pitchFamily="50" charset="-128"/>
              </a:rPr>
              <a:t>時間に</a:t>
            </a:r>
            <a:r>
              <a:rPr kumimoji="1" lang="ja-JP" altLang="en-US" dirty="0" smtClean="0">
                <a:latin typeface="游ゴシック" panose="020B0400000000000000" pitchFamily="50" charset="-128"/>
                <a:ea typeface="游ゴシック" panose="020B0400000000000000" pitchFamily="50" charset="-128"/>
              </a:rPr>
              <a:t>関する</a:t>
            </a:r>
            <a:r>
              <a:rPr lang="ja-JP" altLang="en-US" dirty="0">
                <a:latin typeface="游ゴシック" panose="020B0400000000000000" pitchFamily="50" charset="-128"/>
                <a:ea typeface="游ゴシック" panose="020B0400000000000000" pitchFamily="50" charset="-128"/>
              </a:rPr>
              <a:t>信号</a:t>
            </a:r>
            <a:r>
              <a:rPr kumimoji="1" lang="ja-JP" altLang="en-US" dirty="0" smtClean="0">
                <a:latin typeface="游ゴシック" panose="020B0400000000000000" pitchFamily="50" charset="-128"/>
                <a:ea typeface="游ゴシック" panose="020B0400000000000000" pitchFamily="50" charset="-128"/>
              </a:rPr>
              <a:t>を</a:t>
            </a:r>
            <a:r>
              <a:rPr kumimoji="1" lang="ja-JP" altLang="en-US" dirty="0">
                <a:latin typeface="游ゴシック" panose="020B0400000000000000" pitchFamily="50" charset="-128"/>
                <a:ea typeface="游ゴシック" panose="020B0400000000000000" pitchFamily="50" charset="-128"/>
              </a:rPr>
              <a:t>、</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dirty="0">
                <a:latin typeface="游ゴシック" panose="020B0400000000000000" pitchFamily="50" charset="-128"/>
                <a:ea typeface="游ゴシック" panose="020B0400000000000000" pitchFamily="50" charset="-128"/>
              </a:rPr>
              <a:t>周波数に関する</a:t>
            </a:r>
            <a:r>
              <a:rPr kumimoji="1" lang="ja-JP" altLang="en-US" dirty="0" smtClean="0">
                <a:latin typeface="游ゴシック" panose="020B0400000000000000" pitchFamily="50" charset="-128"/>
                <a:ea typeface="游ゴシック" panose="020B0400000000000000" pitchFamily="50" charset="-128"/>
              </a:rPr>
              <a:t>信号に</a:t>
            </a:r>
            <a:r>
              <a:rPr kumimoji="1" lang="ja-JP" altLang="en-US" dirty="0">
                <a:latin typeface="游ゴシック" panose="020B0400000000000000" pitchFamily="50" charset="-128"/>
                <a:ea typeface="游ゴシック" panose="020B0400000000000000" pitchFamily="50" charset="-128"/>
              </a:rPr>
              <a:t>変換する手法</a:t>
            </a:r>
            <a:endParaRPr kumimoji="1" lang="en-US" altLang="ja-JP"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088584"/>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1983431"/>
            <a:ext cx="406400" cy="406400"/>
          </a:xfrm>
          <a:prstGeom prst="rect">
            <a:avLst/>
          </a:prstGeom>
        </p:spPr>
      </p:pic>
      <p:sp>
        <p:nvSpPr>
          <p:cNvPr id="12" name="右矢印 11"/>
          <p:cNvSpPr/>
          <p:nvPr/>
        </p:nvSpPr>
        <p:spPr>
          <a:xfrm>
            <a:off x="5524418" y="3367195"/>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右矢印 12"/>
          <p:cNvSpPr/>
          <p:nvPr/>
        </p:nvSpPr>
        <p:spPr>
          <a:xfrm rot="10800000">
            <a:off x="5524419" y="4120089"/>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5338489" y="2873504"/>
            <a:ext cx="2031325"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フーリエ変換</a:t>
            </a:r>
          </a:p>
        </p:txBody>
      </p:sp>
      <p:sp>
        <p:nvSpPr>
          <p:cNvPr id="15" name="正方形/長方形 14"/>
          <p:cNvSpPr/>
          <p:nvPr/>
        </p:nvSpPr>
        <p:spPr>
          <a:xfrm>
            <a:off x="5184600" y="4612136"/>
            <a:ext cx="233910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18" name="正方形/長方形 17"/>
          <p:cNvSpPr/>
          <p:nvPr/>
        </p:nvSpPr>
        <p:spPr>
          <a:xfrm>
            <a:off x="1576551" y="2021405"/>
            <a:ext cx="141577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入力音声</a:t>
            </a:r>
          </a:p>
        </p:txBody>
      </p:sp>
      <p:sp>
        <p:nvSpPr>
          <p:cNvPr id="20" name="正方形/長方形 19"/>
          <p:cNvSpPr/>
          <p:nvPr/>
        </p:nvSpPr>
        <p:spPr>
          <a:xfrm>
            <a:off x="4043849" y="5620650"/>
            <a:ext cx="800219"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21" name="正方形/長方形 20"/>
          <p:cNvSpPr/>
          <p:nvPr/>
        </p:nvSpPr>
        <p:spPr>
          <a:xfrm>
            <a:off x="11084004" y="5551355"/>
            <a:ext cx="1107996"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周波数</a:t>
            </a:r>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3" name="直線矢印コネクタ 22"/>
          <p:cNvCxnSpPr/>
          <p:nvPr/>
        </p:nvCxnSpPr>
        <p:spPr>
          <a:xfrm>
            <a:off x="915142"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049186"/>
            <a:ext cx="877163" cy="369332"/>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低周波</a:t>
            </a:r>
          </a:p>
        </p:txBody>
      </p:sp>
      <p:sp>
        <p:nvSpPr>
          <p:cNvPr id="27" name="正方形/長方形 26"/>
          <p:cNvSpPr/>
          <p:nvPr/>
        </p:nvSpPr>
        <p:spPr>
          <a:xfrm>
            <a:off x="10635379"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0" name="正方形/長方形 29"/>
          <p:cNvSpPr/>
          <p:nvPr/>
        </p:nvSpPr>
        <p:spPr>
          <a:xfrm>
            <a:off x="7965657"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1" name="左右矢印 30"/>
          <p:cNvSpPr/>
          <p:nvPr/>
        </p:nvSpPr>
        <p:spPr>
          <a:xfrm>
            <a:off x="9352129" y="4922482"/>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2" name="右矢印 31"/>
          <p:cNvSpPr/>
          <p:nvPr/>
        </p:nvSpPr>
        <p:spPr>
          <a:xfrm>
            <a:off x="10674023" y="4923996"/>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3" name="右矢印 32"/>
          <p:cNvSpPr/>
          <p:nvPr/>
        </p:nvSpPr>
        <p:spPr>
          <a:xfrm rot="10800000">
            <a:off x="7910803" y="4936429"/>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4" name="正方形/長方形 33"/>
          <p:cNvSpPr/>
          <p:nvPr/>
        </p:nvSpPr>
        <p:spPr>
          <a:xfrm>
            <a:off x="10261663" y="0"/>
            <a:ext cx="1930337" cy="369332"/>
          </a:xfrm>
          <a:prstGeom prst="rect">
            <a:avLst/>
          </a:prstGeom>
          <a:solidFill>
            <a:srgbClr val="FFC000"/>
          </a:solidFill>
        </p:spPr>
        <p:txBody>
          <a:bodyPr wrap="none">
            <a:spAutoFit/>
          </a:bodyPr>
          <a:lstStyle/>
          <a:p>
            <a:r>
              <a:rPr lang="ja-JP" altLang="en-US" dirty="0">
                <a:latin typeface="游ゴシック" panose="020B0400000000000000" pitchFamily="50" charset="-128"/>
                <a:ea typeface="游ゴシック" panose="020B0400000000000000" pitchFamily="50" charset="-128"/>
              </a:rPr>
              <a:t>FourierSound</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py</a:t>
            </a:r>
            <a:endParaRPr lang="ja-JP" altLang="en-US"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901326" y="5597606"/>
            <a:ext cx="4089581" cy="584775"/>
          </a:xfrm>
          <a:prstGeom prst="rect">
            <a:avLst/>
          </a:prstGeom>
        </p:spPr>
        <p:txBody>
          <a:bodyPr wrap="none">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注</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グラフ横軸は係数番号（</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Hz</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ではない）</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　　グラフ縦軸は複素数列の実部</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rot="16200000">
            <a:off x="102420" y="3648376"/>
            <a:ext cx="697627"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音圧</a:t>
            </a:r>
            <a:endPar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1875979" y="6349367"/>
            <a:ext cx="8308685"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両関数とも複素数関数となる（デジタルデータの場合は複素数列）</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13211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フーリエ変換とは（音）</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latin typeface="游ゴシック" panose="020B0400000000000000" pitchFamily="50" charset="-128"/>
                <a:ea typeface="游ゴシック" panose="020B0400000000000000" pitchFamily="50" charset="-128"/>
              </a:rPr>
              <a:t>フーリエ変換後の信号は元信号に含まれる正弦波の量を示す</a:t>
            </a:r>
            <a:endParaRPr lang="en-US" altLang="ja-JP" sz="2000" dirty="0">
              <a:latin typeface="游ゴシック" panose="020B0400000000000000" pitchFamily="50" charset="-128"/>
              <a:ea typeface="游ゴシック" panose="020B0400000000000000" pitchFamily="50" charset="-128"/>
            </a:endParaRPr>
          </a:p>
          <a:p>
            <a:pPr marL="457200" lvl="1"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正確には，正弦波の大きさと位相を複素数で表現している</a:t>
            </a:r>
            <a:endParaRPr lang="en-US" altLang="ja-JP" sz="16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中央に近いほど低周波，外ほどが高周波</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中央は，定数項で直流成分と呼ばれる</a:t>
            </a:r>
            <a:endParaRPr lang="en-US" altLang="ja-JP" sz="2000" dirty="0">
              <a:latin typeface="游ゴシック" panose="020B0400000000000000" pitchFamily="50" charset="-128"/>
              <a:ea typeface="游ゴシック" panose="020B0400000000000000" pitchFamily="50" charset="-128"/>
            </a:endParaRPr>
          </a:p>
          <a:p>
            <a:pPr lvl="1"/>
            <a:r>
              <a:rPr lang="ja-JP" altLang="en-US" sz="1600" dirty="0">
                <a:latin typeface="游ゴシック" panose="020B0400000000000000" pitchFamily="50" charset="-128"/>
                <a:ea typeface="游ゴシック" panose="020B0400000000000000" pitchFamily="50" charset="-128"/>
              </a:rPr>
              <a:t>直流成分があるので正弦波の組み合わせでも平均値が</a:t>
            </a:r>
            <a:r>
              <a:rPr lang="en-US" altLang="ja-JP" sz="1600" dirty="0">
                <a:latin typeface="游ゴシック" panose="020B0400000000000000" pitchFamily="50" charset="-128"/>
                <a:ea typeface="游ゴシック" panose="020B0400000000000000" pitchFamily="50" charset="-128"/>
              </a:rPr>
              <a:t>0</a:t>
            </a:r>
            <a:r>
              <a:rPr lang="ja-JP" altLang="en-US" sz="1600" dirty="0">
                <a:latin typeface="游ゴシック" panose="020B0400000000000000" pitchFamily="50" charset="-128"/>
                <a:ea typeface="游ゴシック" panose="020B0400000000000000" pitchFamily="50" charset="-128"/>
              </a:rPr>
              <a:t>でない信号を作れる</a:t>
            </a:r>
            <a:endParaRPr lang="en-US" altLang="ja-JP" sz="1600" dirty="0">
              <a:latin typeface="游ゴシック" panose="020B0400000000000000" pitchFamily="50" charset="-128"/>
              <a:ea typeface="游ゴシック" panose="020B0400000000000000" pitchFamily="50" charset="-128"/>
            </a:endParaRPr>
          </a:p>
          <a:p>
            <a:endParaRPr lang="en-US" altLang="ja-JP" sz="2000" dirty="0">
              <a:latin typeface="游ゴシック" panose="020B0400000000000000" pitchFamily="50" charset="-128"/>
              <a:ea typeface="游ゴシック" panose="020B0400000000000000" pitchFamily="50" charset="-128"/>
            </a:endParaRPr>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34" name="正方形/長方形 33"/>
          <p:cNvSpPr/>
          <p:nvPr/>
        </p:nvSpPr>
        <p:spPr>
          <a:xfrm>
            <a:off x="10427606" y="0"/>
            <a:ext cx="1930337" cy="369332"/>
          </a:xfrm>
          <a:prstGeom prst="rect">
            <a:avLst/>
          </a:prstGeom>
          <a:solidFill>
            <a:schemeClr val="accent4"/>
          </a:solidFill>
        </p:spPr>
        <p:txBody>
          <a:bodyPr wrap="none">
            <a:spAutoFit/>
          </a:bodyPr>
          <a:lstStyle/>
          <a:p>
            <a:r>
              <a:rPr lang="ja-JP" altLang="en-US" dirty="0">
                <a:latin typeface="游ゴシック" panose="020B0400000000000000" pitchFamily="50" charset="-128"/>
                <a:ea typeface="游ゴシック" panose="020B0400000000000000" pitchFamily="50" charset="-128"/>
              </a:rPr>
              <a:t>FourierSound</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py</a:t>
            </a:r>
            <a:endParaRPr lang="ja-JP" altLang="en-US" dirty="0">
              <a:latin typeface="游ゴシック" panose="020B0400000000000000" pitchFamily="50" charset="-128"/>
              <a:ea typeface="游ゴシック" panose="020B0400000000000000" pitchFamily="50" charset="-128"/>
            </a:endParaRPr>
          </a:p>
        </p:txBody>
      </p:sp>
      <p:sp>
        <p:nvSpPr>
          <p:cNvPr id="21" name="正方形/長方形 20"/>
          <p:cNvSpPr/>
          <p:nvPr/>
        </p:nvSpPr>
        <p:spPr>
          <a:xfrm>
            <a:off x="6066157" y="3821860"/>
            <a:ext cx="1752403"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周波数</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係数番号</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下の波はイメージ</a:t>
            </a:r>
            <a:endParaRPr lang="en-US" altLang="ja-JP" sz="1600" dirty="0">
              <a:latin typeface="游ゴシック" panose="020B0400000000000000" pitchFamily="50" charset="-128"/>
              <a:ea typeface="游ゴシック" panose="020B0400000000000000" pitchFamily="50" charset="-128"/>
            </a:endParaRPr>
          </a:p>
          <a:p>
            <a:pPr marL="0"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本来はもっともっと細かいです。</a:t>
            </a:r>
            <a:endParaRPr lang="en-US" altLang="ja-JP" sz="1600" dirty="0">
              <a:latin typeface="游ゴシック" panose="020B0400000000000000" pitchFamily="50" charset="-128"/>
              <a:ea typeface="游ゴシック" panose="020B0400000000000000" pitchFamily="50" charset="-128"/>
            </a:endParaRPr>
          </a:p>
        </p:txBody>
      </p:sp>
      <p:sp>
        <p:nvSpPr>
          <p:cNvPr id="40" name="正方形/長方形 39"/>
          <p:cNvSpPr/>
          <p:nvPr/>
        </p:nvSpPr>
        <p:spPr>
          <a:xfrm>
            <a:off x="2005868" y="3821860"/>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Tree>
    <p:extLst>
      <p:ext uri="{BB962C8B-B14F-4D97-AF65-F5344CB8AC3E}">
        <p14:creationId xmlns:p14="http://schemas.microsoft.com/office/powerpoint/2010/main" val="27324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游ゴシック" panose="020B0400000000000000" pitchFamily="50" charset="-128"/>
                <a:ea typeface="游ゴシック" panose="020B0400000000000000" pitchFamily="50" charset="-128"/>
              </a:rPr>
              <a:t>フーリエ級数</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a:latin typeface="游ゴシック" panose="020B0400000000000000" pitchFamily="50" charset="-128"/>
                    <a:ea typeface="游ゴシック" panose="020B0400000000000000" pitchFamily="50" charset="-128"/>
                  </a:rPr>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a:latin typeface="游ゴシック" panose="020B0400000000000000" pitchFamily="50" charset="-128"/>
                    <a:ea typeface="游ゴシック" panose="020B0400000000000000" pitchFamily="50" charset="-128"/>
                  </a:rPr>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、フーリエ級数で表現できる．</a:t>
                </a:r>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a:latin typeface="游ゴシック" panose="020B0400000000000000" pitchFamily="50" charset="-128"/>
                    <a:ea typeface="游ゴシック" panose="020B0400000000000000" pitchFamily="50" charset="-128"/>
                  </a:rPr>
                  <a:t> </a:t>
                </a:r>
                <a:endParaRPr lang="en-US" altLang="ja-JP" sz="2400" i="1" dirty="0">
                  <a:latin typeface="游ゴシック" panose="020B0400000000000000" pitchFamily="50" charset="-128"/>
                  <a:ea typeface="游ゴシック" panose="020B0400000000000000" pitchFamily="50" charset="-128"/>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a:latin typeface="游ゴシック" panose="020B0400000000000000" pitchFamily="50" charset="-128"/>
                    <a:ea typeface="游ゴシック" panose="020B0400000000000000" pitchFamily="50" charset="-128"/>
                  </a:rPr>
                  <a:t> </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60490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604909" cy="6090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9331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93313" cy="609077"/>
              </a:xfrm>
              <a:prstGeom prst="rect">
                <a:avLst/>
              </a:prstGeom>
              <a:blipFill>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a:latin typeface="游ゴシック" panose="020B0400000000000000" pitchFamily="50" charset="-128"/>
                    <a:ea typeface="游ゴシック" panose="020B0400000000000000" pitchFamily="50" charset="-128"/>
                  </a:rPr>
                  <a:t>基本</a:t>
                </a:r>
                <a14:m>
                  <m:oMath xmlns:m="http://schemas.openxmlformats.org/officeDocument/2006/math">
                    <m:r>
                      <a:rPr lang="ja-JP" altLang="en-US" i="1" smtClean="0">
                        <a:latin typeface="Cambria Math" panose="02040503050406030204" pitchFamily="18" charset="0"/>
                      </a:rPr>
                      <m:t>周波数</m:t>
                    </m:r>
                  </m:oMath>
                </a14:m>
                <a:endParaRPr lang="en-US" altLang="ja-JP" dirty="0">
                  <a:latin typeface="游ゴシック" panose="020B0400000000000000" pitchFamily="50" charset="-128"/>
                  <a:ea typeface="游ゴシック" panose="020B0400000000000000"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latin typeface="游ゴシック" panose="020B0400000000000000" pitchFamily="50" charset="-128"/>
                  <a:ea typeface="游ゴシック" panose="020B0400000000000000"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a:blip r:embed="rId7"/>
                <a:stretch>
                  <a:fillRect l="-3636" t="-2551"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110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110369"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799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79911" cy="369332"/>
              </a:xfrm>
              <a:prstGeom prst="rect">
                <a:avLst/>
              </a:prstGeom>
              <a:blipFill>
                <a:blip r:embed="rId9"/>
                <a:stretch>
                  <a:fillRect/>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110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110369"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799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79911" cy="369332"/>
              </a:xfrm>
              <a:prstGeom prst="rect">
                <a:avLst/>
              </a:prstGeom>
              <a:blipFill>
                <a:blip r:embed="rId11"/>
                <a:stretch>
                  <a:fillRect/>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110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110369"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799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79911" cy="369332"/>
              </a:xfrm>
              <a:prstGeom prst="rect">
                <a:avLst/>
              </a:prstGeom>
              <a:blipFill>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22087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游ゴシック" panose="020B0400000000000000" pitchFamily="50" charset="-128"/>
                <a:ea typeface="游ゴシック" panose="020B0400000000000000" pitchFamily="50" charset="-128"/>
              </a:rPr>
              <a:t>フーリエ級数</a:t>
            </a:r>
            <a:r>
              <a:rPr kumimoji="1" lang="en-US" altLang="ja-JP" sz="2800" dirty="0">
                <a:latin typeface="游ゴシック" panose="020B0400000000000000" pitchFamily="50" charset="-128"/>
                <a:ea typeface="游ゴシック" panose="020B0400000000000000" pitchFamily="50" charset="-128"/>
              </a:rPr>
              <a:t>(</a:t>
            </a:r>
            <a:r>
              <a:rPr kumimoji="1" lang="ja-JP" altLang="en-US" sz="2800" b="1" dirty="0">
                <a:solidFill>
                  <a:srgbClr val="FF0000"/>
                </a:solidFill>
                <a:latin typeface="游ゴシック" panose="020B0400000000000000" pitchFamily="50" charset="-128"/>
                <a:ea typeface="游ゴシック" panose="020B0400000000000000" pitchFamily="50" charset="-128"/>
              </a:rPr>
              <a:t>複素数表記</a:t>
            </a:r>
            <a:r>
              <a:rPr kumimoji="1" lang="en-US" altLang="ja-JP" sz="2800"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a:latin typeface="游ゴシック" panose="020B0400000000000000" pitchFamily="50" charset="-128"/>
                    <a:ea typeface="游ゴシック" panose="020B0400000000000000" pitchFamily="50" charset="-128"/>
                  </a:rPr>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a:latin typeface="游ゴシック" panose="020B0400000000000000" pitchFamily="50" charset="-128"/>
                    <a:ea typeface="游ゴシック" panose="020B0400000000000000" pitchFamily="50" charset="-128"/>
                  </a:rPr>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、フーリエ級数で表現できる．</a:t>
                </a:r>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a:latin typeface="游ゴシック" panose="020B0400000000000000" pitchFamily="50" charset="-128"/>
                  <a:ea typeface="游ゴシック" panose="020B0400000000000000" pitchFamily="50" charset="-128"/>
                </a:endParaRPr>
              </a:p>
              <a:p>
                <a:pPr>
                  <a:spcBef>
                    <a:spcPts val="1200"/>
                  </a:spcBef>
                  <a:spcAft>
                    <a:spcPts val="1200"/>
                  </a:spcAft>
                </a:pPr>
                <a:endParaRPr lang="en-US" altLang="ja-JP" sz="100" dirty="0">
                  <a:latin typeface="游ゴシック" panose="020B0400000000000000" pitchFamily="50" charset="-128"/>
                  <a:ea typeface="游ゴシック" panose="020B0400000000000000"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a:blip r:embed="rId3"/>
                <a:stretch>
                  <a:fillRect/>
                </a:stretch>
              </a:blipFill>
            </p:spPr>
            <p:txBody>
              <a:bodyPr/>
              <a:lstStyle/>
              <a:p>
                <a:r>
                  <a:rPr lang="ja-JP" altLang="en-US">
                    <a:noFill/>
                  </a:rPr>
                  <a:t> </a:t>
                </a:r>
              </a:p>
            </p:txBody>
          </p:sp>
        </mc:Fallback>
      </mc:AlternateContent>
      <p:cxnSp>
        <p:nvCxnSpPr>
          <p:cNvPr id="6" name="直線矢印コネクタ 5"/>
          <p:cNvCxnSpPr/>
          <p:nvPr/>
        </p:nvCxnSpPr>
        <p:spPr>
          <a:xfrm>
            <a:off x="6037697" y="1787717"/>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フリーフォーム 6"/>
          <p:cNvSpPr/>
          <p:nvPr/>
        </p:nvSpPr>
        <p:spPr>
          <a:xfrm>
            <a:off x="6763658" y="5150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8" name="直線矢印コネクタ 7"/>
          <p:cNvCxnSpPr/>
          <p:nvPr/>
        </p:nvCxnSpPr>
        <p:spPr>
          <a:xfrm flipV="1">
            <a:off x="11418208"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953500" y="294467"/>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6735535"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168826" y="1812733"/>
                <a:ext cx="60490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168826" y="1812733"/>
                <a:ext cx="604909" cy="6090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121826" y="1812733"/>
                <a:ext cx="39331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1121826" y="1812733"/>
                <a:ext cx="393313" cy="609077"/>
              </a:xfrm>
              <a:prstGeom prst="rect">
                <a:avLst/>
              </a:prstGeom>
              <a:blipFill>
                <a:blip r:embed="rId5"/>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この複素数表記された</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正弦波を重ね合わせていることは分かるんだけど、</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に比べてイメージしにくい</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a:blip r:embed="rId6"/>
                  <a:stretch>
                    <a:fillRect l="-1102" t="-3593" r="-301" b="-10180"/>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107688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4"/>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5"/>
                <a:stretch>
                  <a:fillRect/>
                </a:stretch>
              </a:blipFill>
            </p:spPr>
            <p:txBody>
              <a:bodyPr/>
              <a:lstStyle/>
              <a:p>
                <a:r>
                  <a:rPr lang="ja-JP" altLang="en-US">
                    <a:noFill/>
                  </a:rPr>
                  <a:t> </a:t>
                </a:r>
              </a:p>
            </p:txBody>
          </p:sp>
        </mc:Fallback>
      </mc:AlternateContent>
      <p:pic>
        <p:nvPicPr>
          <p:cNvPr id="17"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2603" b="17300"/>
          <a:stretch/>
        </p:blipFill>
        <p:spPr>
          <a:xfrm>
            <a:off x="5573267" y="2388982"/>
            <a:ext cx="6320029" cy="3921459"/>
          </a:xfrm>
          <a:prstGeom prst="rect">
            <a:avLst/>
          </a:prstGeom>
        </p:spPr>
      </p:pic>
      <p:cxnSp>
        <p:nvCxnSpPr>
          <p:cNvPr id="21" name="直線矢印コネクタ 20"/>
          <p:cNvCxnSpPr/>
          <p:nvPr/>
        </p:nvCxnSpPr>
        <p:spPr>
          <a:xfrm>
            <a:off x="6269166" y="15554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49677"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08341" y="621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967004"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p:cNvSpPr/>
              <p:nvPr/>
            </p:nvSpPr>
            <p:spPr>
              <a:xfrm>
                <a:off x="6400295" y="15804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6400295" y="1580446"/>
                <a:ext cx="592085" cy="609077"/>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1353295" y="15804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11353295" y="1580446"/>
                <a:ext cx="380489" cy="609077"/>
              </a:xfrm>
              <a:prstGeom prst="rect">
                <a:avLst/>
              </a:prstGeom>
              <a:blipFill rotWithShape="0">
                <a:blip r:embed="rId8"/>
                <a:stretch>
                  <a:fillRect/>
                </a:stretch>
              </a:blipFill>
            </p:spPr>
            <p:txBody>
              <a:bodyPr/>
              <a:lstStyle/>
              <a:p>
                <a:r>
                  <a:rPr lang="ja-JP" altLang="en-US">
                    <a:noFill/>
                  </a:rPr>
                  <a:t> </a:t>
                </a:r>
              </a:p>
            </p:txBody>
          </p:sp>
        </mc:Fallback>
      </mc:AlternateContent>
      <p:sp>
        <p:nvSpPr>
          <p:cNvPr id="27" name="フリーフォーム 26"/>
          <p:cNvSpPr/>
          <p:nvPr/>
        </p:nvSpPr>
        <p:spPr>
          <a:xfrm>
            <a:off x="6995127" y="2827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864928" y="6374630"/>
            <a:ext cx="2236510"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青が時間軸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407228" y="6374630"/>
            <a:ext cx="1826141"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が実軸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693228" y="6374630"/>
            <a:ext cx="1826141"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緑が虚軸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298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smtClean="0"/>
              <a:t>フーリエ変換とは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smtClean="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smtClean="0"/>
                  <a:t>の</a:t>
                </a:r>
                <a:r>
                  <a:rPr kumimoji="1" lang="ja-JP" altLang="en-US" sz="2400" dirty="0" smtClean="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smtClean="0"/>
                  <a:t> </a:t>
                </a:r>
                <a:r>
                  <a:rPr lang="ja-JP" altLang="en-US" sz="2400" dirty="0" smtClean="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smtClean="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に変換する</a:t>
                </a:r>
                <a:r>
                  <a:rPr lang="en-US" altLang="ja-JP" sz="2400" dirty="0" smtClean="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は実数関数のことが多い）</a:t>
                </a:r>
                <a:endParaRPr lang="en-US" altLang="ja-JP" sz="2400" dirty="0" smtClean="0"/>
              </a:p>
              <a:p>
                <a:r>
                  <a:rPr kumimoji="1" lang="ja-JP" altLang="en-US" sz="2400" dirty="0" smtClean="0"/>
                  <a:t>フーリエ級数展開において </a:t>
                </a:r>
                <a:r>
                  <a:rPr kumimoji="1" lang="en-US" altLang="ja-JP" sz="2400" dirty="0" smtClean="0"/>
                  <a:t>T</a:t>
                </a:r>
                <a:r>
                  <a:rPr lang="ja-JP" altLang="en-US" sz="2400" dirty="0"/>
                  <a:t> </a:t>
                </a:r>
                <a:r>
                  <a:rPr lang="ja-JP" altLang="en-US" sz="2400" dirty="0" smtClean="0">
                    <a:sym typeface="Wingdings" panose="05000000000000000000" pitchFamily="2" charset="2"/>
                  </a:rPr>
                  <a:t>→ ∞ とすると</a:t>
                </a:r>
                <a:r>
                  <a:rPr lang="ja-JP" altLang="en-US" sz="2400" dirty="0">
                    <a:sym typeface="Wingdings" panose="05000000000000000000" pitchFamily="2" charset="2"/>
                  </a:rPr>
                  <a:t>導出</a:t>
                </a:r>
                <a:r>
                  <a:rPr lang="ja-JP" altLang="en-US" sz="2400" dirty="0" smtClean="0">
                    <a:sym typeface="Wingdings" panose="05000000000000000000" pitchFamily="2" charset="2"/>
                  </a:rPr>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5715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ガウス関数のフーリエ変換</a:t>
            </a:r>
            <a:endParaRPr kumimoji="1" lang="ja-JP" altLang="en-US" dirty="0"/>
          </a:p>
        </p:txBody>
      </p:sp>
      <p:sp>
        <p:nvSpPr>
          <p:cNvPr id="3" name="コンテンツ プレースホルダー 2"/>
          <p:cNvSpPr>
            <a:spLocks noGrp="1"/>
          </p:cNvSpPr>
          <p:nvPr>
            <p:ph idx="1"/>
          </p:nvPr>
        </p:nvSpPr>
        <p:spPr>
          <a:xfrm>
            <a:off x="457199" y="1181100"/>
            <a:ext cx="11473211" cy="1016000"/>
          </a:xfrm>
        </p:spPr>
        <p:txBody>
          <a:bodyPr>
            <a:noAutofit/>
          </a:bodyPr>
          <a:lstStyle/>
          <a:p>
            <a:r>
              <a:rPr kumimoji="1" lang="ja-JP" altLang="en-US" sz="2000" dirty="0" smtClean="0"/>
              <a:t>ガウス関数をフーリエ変換するとガウス関数になる</a:t>
            </a:r>
            <a:endParaRPr kumimoji="1" lang="en-US" altLang="ja-JP" sz="2000" dirty="0" smtClean="0"/>
          </a:p>
          <a:p>
            <a:r>
              <a:rPr lang="ja-JP" altLang="en-US" sz="2000" dirty="0" smtClean="0"/>
              <a:t>虚部はゼロになる</a:t>
            </a:r>
            <a:endParaRPr kumimoji="1" lang="en-US" altLang="ja-JP" sz="2000" dirty="0" smtClean="0"/>
          </a:p>
          <a:p>
            <a:r>
              <a:rPr lang="ja-JP" altLang="en-US" sz="2000" dirty="0" smtClean="0"/>
              <a:t>標準偏差は逆数になる（裾の広いガウス関数は裾の狭いガウス関数に）</a:t>
            </a:r>
            <a:endParaRPr lang="en-US" altLang="ja-JP" sz="2000" dirty="0" smtClean="0"/>
          </a:p>
          <a:p>
            <a:endParaRPr kumimoji="1" lang="ja-JP" altLang="en-US" sz="2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grpSp>
        <p:nvGrpSpPr>
          <p:cNvPr id="5" name="グループ化 4"/>
          <p:cNvGrpSpPr/>
          <p:nvPr/>
        </p:nvGrpSpPr>
        <p:grpSpPr>
          <a:xfrm>
            <a:off x="527050" y="2608059"/>
            <a:ext cx="10859418" cy="1486481"/>
            <a:chOff x="323205" y="1611309"/>
            <a:chExt cx="10859418" cy="1486481"/>
          </a:xfrm>
        </p:grpSpPr>
        <p:sp>
          <p:nvSpPr>
            <p:cNvPr id="6" name="角丸四角形 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15342" y="1942988"/>
                  <a:ext cx="3593997" cy="1091966"/>
                </a:xfrm>
                <a:prstGeom prst="rect">
                  <a:avLst/>
                </a:prstGeom>
              </p:spPr>
              <p:txBody>
                <a:bodyPr wrap="none">
                  <a:spAutoFit/>
                </a:bodyPr>
                <a:lstStyle/>
                <a:p>
                  <a:pPr marL="17100">
                    <a:spcBef>
                      <a:spcPts val="1200"/>
                    </a:spcBef>
                  </a:pPr>
                  <a14:m>
                    <m:oMath xmlns:m="http://schemas.openxmlformats.org/officeDocument/2006/math">
                      <m:r>
                        <a:rPr lang="en-US" altLang="ja-JP" sz="3200" i="1" smtClean="0">
                          <a:latin typeface="Cambria Math" panose="02040503050406030204" pitchFamily="18" charset="0"/>
                        </a:rPr>
                        <m:t>𝑔</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𝑡</m:t>
                          </m:r>
                        </m:e>
                      </m:d>
                      <m:r>
                        <a:rPr lang="en-US" altLang="ja-JP" sz="3200" i="1">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ja-JP"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r>
                            <a:rPr lang="en-US" altLang="ja-JP" sz="3200" i="1">
                              <a:latin typeface="Cambria Math" panose="02040503050406030204" pitchFamily="18" charset="0"/>
                            </a:rPr>
                            <m:t>𝜎</m:t>
                          </m:r>
                        </m:den>
                      </m:f>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2</m:t>
                                  </m:r>
                                </m:sup>
                              </m:sSup>
                            </m:num>
                            <m:den>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2</m:t>
                                  </m:r>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den>
                          </m:f>
                          <m:r>
                            <a:rPr lang="en-US" altLang="ja-JP" sz="3200" i="1">
                              <a:latin typeface="Cambria Math" panose="02040503050406030204" pitchFamily="18" charset="0"/>
                            </a:rPr>
                            <m:t> </m:t>
                          </m:r>
                        </m:sup>
                      </m:sSup>
                      <m:r>
                        <a:rPr lang="en-US" altLang="ja-JP" sz="3200">
                          <a:latin typeface="Cambria Math" panose="02040503050406030204" pitchFamily="18" charset="0"/>
                        </a:rPr>
                        <m:t> </m:t>
                      </m:r>
                      <m:r>
                        <a:rPr lang="en-US" altLang="ja-JP" sz="3200" b="0" i="0" smtClean="0">
                          <a:latin typeface="Cambria Math" panose="02040503050406030204" pitchFamily="18" charset="0"/>
                        </a:rPr>
                        <m:t> </m:t>
                      </m:r>
                    </m:oMath>
                  </a14:m>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15342" y="1942988"/>
                  <a:ext cx="3593997" cy="1091966"/>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86736"/>
              <a:ext cx="2377574"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ガウス関数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867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5884242" y="2146188"/>
                  <a:ext cx="2989473" cy="87607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𝐺</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m:t>
                        </m:r>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𝜔</m:t>
                                    </m:r>
                                  </m:e>
                                  <m:sup>
                                    <m:r>
                                      <a:rPr lang="en-US" altLang="ja-JP" sz="3200" i="1">
                                        <a:latin typeface="Cambria Math" panose="02040503050406030204" pitchFamily="18" charset="0"/>
                                      </a:rPr>
                                      <m:t>2</m:t>
                                    </m:r>
                                  </m:sup>
                                </m:sSup>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num>
                              <m:den>
                                <m:r>
                                  <a:rPr lang="en-US" altLang="ja-JP" sz="3200">
                                    <a:latin typeface="Cambria Math" panose="02040503050406030204" pitchFamily="18" charset="0"/>
                                  </a:rPr>
                                  <m:t>2</m:t>
                                </m:r>
                              </m:den>
                            </m:f>
                          </m:sup>
                        </m:sSup>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5884242" y="2146188"/>
                  <a:ext cx="2989473" cy="876074"/>
                </a:xfrm>
                <a:prstGeom prst="rect">
                  <a:avLst/>
                </a:prstGeom>
                <a:blipFill rotWithShape="0">
                  <a:blip r:embed="rId4"/>
                  <a:stretch>
                    <a:fillRect/>
                  </a:stretch>
                </a:blipFill>
              </p:spPr>
              <p:txBody>
                <a:bodyPr/>
                <a:lstStyle/>
                <a:p>
                  <a:r>
                    <a:rPr lang="ja-JP" altLang="en-US">
                      <a:noFill/>
                    </a:rPr>
                    <a:t> </a:t>
                  </a:r>
                </a:p>
              </p:txBody>
            </p:sp>
          </mc:Fallback>
        </mc:AlternateContent>
      </p:grpSp>
      <p:pic>
        <p:nvPicPr>
          <p:cNvPr id="15" name="図 14"/>
          <p:cNvPicPr>
            <a:picLocks noChangeAspect="1"/>
          </p:cNvPicPr>
          <p:nvPr/>
        </p:nvPicPr>
        <p:blipFill>
          <a:blip r:embed="rId5"/>
          <a:stretch>
            <a:fillRect/>
          </a:stretch>
        </p:blipFill>
        <p:spPr>
          <a:xfrm>
            <a:off x="227269" y="4747159"/>
            <a:ext cx="5856007" cy="1821843"/>
          </a:xfrm>
          <a:prstGeom prst="rect">
            <a:avLst/>
          </a:prstGeom>
        </p:spPr>
      </p:pic>
      <p:pic>
        <p:nvPicPr>
          <p:cNvPr id="17" name="図 16"/>
          <p:cNvPicPr>
            <a:picLocks noChangeAspect="1"/>
          </p:cNvPicPr>
          <p:nvPr/>
        </p:nvPicPr>
        <p:blipFill>
          <a:blip r:embed="rId6"/>
          <a:stretch>
            <a:fillRect/>
          </a:stretch>
        </p:blipFill>
        <p:spPr>
          <a:xfrm>
            <a:off x="6335462" y="4762500"/>
            <a:ext cx="5856538" cy="1879600"/>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4916470" y="4895334"/>
                <a:ext cx="23406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𝜎</m:t>
                      </m:r>
                      <m:r>
                        <a:rPr lang="en-US" altLang="ja-JP" sz="2800" b="0" i="1" smtClean="0">
                          <a:latin typeface="Cambria Math" panose="02040503050406030204" pitchFamily="18" charset="0"/>
                        </a:rPr>
                        <m:t>=20.0</m:t>
                      </m:r>
                      <m:r>
                        <a:rPr lang="ja-JP" altLang="en-US" sz="2800" i="1">
                          <a:latin typeface="Cambria Math" panose="02040503050406030204" pitchFamily="18" charset="0"/>
                        </a:rPr>
                        <m:t>の</m:t>
                      </m:r>
                      <m:r>
                        <a:rPr lang="ja-JP" altLang="en-US" sz="2800" i="1" dirty="0">
                          <a:latin typeface="Cambria Math" panose="02040503050406030204" pitchFamily="18" charset="0"/>
                        </a:rPr>
                        <m:t>例</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916470" y="4895334"/>
                <a:ext cx="2340641"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8016231" y="4933434"/>
                <a:ext cx="1075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𝐺</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𝜔</m:t>
                          </m:r>
                        </m:e>
                      </m:d>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8016231" y="4933434"/>
                <a:ext cx="1075423"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9095" y="4933434"/>
                <a:ext cx="8311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709095" y="4933434"/>
                <a:ext cx="831190" cy="461665"/>
              </a:xfrm>
              <a:prstGeom prst="rect">
                <a:avLst/>
              </a:prstGeom>
              <a:blipFill rotWithShape="0">
                <a:blip r:embed="rId9"/>
                <a:stretch>
                  <a:fillRect b="-10526"/>
                </a:stretch>
              </a:blipFill>
            </p:spPr>
            <p:txBody>
              <a:bodyPr/>
              <a:lstStyle/>
              <a:p>
                <a:r>
                  <a:rPr lang="ja-JP" altLang="en-US">
                    <a:noFill/>
                  </a:rPr>
                  <a:t> </a:t>
                </a:r>
              </a:p>
            </p:txBody>
          </p:sp>
        </mc:Fallback>
      </mc:AlternateContent>
      <p:sp>
        <p:nvSpPr>
          <p:cNvPr id="21" name="正方形/長方形 20"/>
          <p:cNvSpPr/>
          <p:nvPr/>
        </p:nvSpPr>
        <p:spPr>
          <a:xfrm>
            <a:off x="8661154" y="6000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62625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12" name="正方形/長方形 11"/>
              <p:cNvSpPr/>
              <p:nvPr/>
            </p:nvSpPr>
            <p:spPr>
              <a:xfrm>
                <a:off x="432602" y="681782"/>
                <a:ext cx="3851054"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32602" y="681782"/>
                <a:ext cx="3851054" cy="789447"/>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95029" y="1519533"/>
                <a:ext cx="4355103" cy="789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r>
                        <a:rPr lang="ja-JP" altLang="en-US" sz="2000" i="0">
                          <a:latin typeface="Cambria Math" panose="02040503050406030204" pitchFamily="18" charset="0"/>
                        </a:rPr>
                        <m:t> </m:t>
                      </m:r>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95029" y="1519533"/>
                <a:ext cx="4355103" cy="789832"/>
              </a:xfrm>
              <a:prstGeom prst="rect">
                <a:avLst/>
              </a:prstGeom>
              <a:blipFill rotWithShape="0">
                <a:blip r:embed="rId4"/>
                <a:stretch>
                  <a:fillRect/>
                </a:stretch>
              </a:blipFill>
            </p:spPr>
            <p:txBody>
              <a:bodyPr/>
              <a:lstStyle/>
              <a:p>
                <a:r>
                  <a:rPr lang="ja-JP" altLang="en-US">
                    <a:noFill/>
                  </a:rPr>
                  <a:t> </a:t>
                </a:r>
              </a:p>
            </p:txBody>
          </p:sp>
        </mc:Fallback>
      </mc:AlternateContent>
      <p:sp>
        <p:nvSpPr>
          <p:cNvPr id="14" name="正方形/長方形 13"/>
          <p:cNvSpPr/>
          <p:nvPr/>
        </p:nvSpPr>
        <p:spPr>
          <a:xfrm>
            <a:off x="4305054" y="8821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定義より</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609854" y="17076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両辺微分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1091230" y="2307382"/>
                <a:ext cx="3795141"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091230" y="2307382"/>
                <a:ext cx="3795141" cy="789447"/>
              </a:xfrm>
              <a:prstGeom prst="rect">
                <a:avLst/>
              </a:prstGeom>
              <a:blipFill rotWithShape="0">
                <a:blip r:embed="rId5"/>
                <a:stretch>
                  <a:fillRect/>
                </a:stretch>
              </a:blipFill>
            </p:spPr>
            <p:txBody>
              <a:bodyPr/>
              <a:lstStyle/>
              <a:p>
                <a:r>
                  <a:rPr lang="ja-JP" altLang="en-US">
                    <a:noFill/>
                  </a:rPr>
                  <a:t> </a:t>
                </a:r>
              </a:p>
            </p:txBody>
          </p:sp>
        </mc:Fallback>
      </mc:AlternateContent>
      <p:sp>
        <p:nvSpPr>
          <p:cNvPr id="22" name="正方形/長方形 21"/>
          <p:cNvSpPr/>
          <p:nvPr/>
        </p:nvSpPr>
        <p:spPr>
          <a:xfrm>
            <a:off x="4901954" y="24950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微分</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実行</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3" name="正方形/長方形 22"/>
              <p:cNvSpPr/>
              <p:nvPr/>
            </p:nvSpPr>
            <p:spPr>
              <a:xfrm>
                <a:off x="1096409" y="3153313"/>
                <a:ext cx="4676600" cy="800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2</m:t>
                                  </m:r>
                                  <m:r>
                                    <a:rPr lang="ja-JP" altLang="en-US" sz="2000" i="1">
                                      <a:latin typeface="Cambria Math" panose="02040503050406030204" pitchFamily="18" charset="0"/>
                                    </a:rPr>
                                    <m:t>𝑡</m:t>
                                  </m:r>
                                </m:num>
                                <m:den>
                                  <m:r>
                                    <a:rPr lang="ja-JP" altLang="en-US" sz="2000" i="0">
                                      <a:latin typeface="Cambria Math" panose="02040503050406030204" pitchFamily="18" charset="0"/>
                                    </a:rPr>
                                    <m:t>2</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096409" y="3153313"/>
                <a:ext cx="4676600" cy="800540"/>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正方形/長方形 23"/>
          <p:cNvSpPr/>
          <p:nvPr/>
        </p:nvSpPr>
        <p:spPr>
          <a:xfrm>
            <a:off x="5765554" y="3371334"/>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整理・部分積分準備</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1120476" y="4040498"/>
                <a:ext cx="6363537" cy="888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
                        <m:dPr>
                          <m:ctrlPr>
                            <a:rPr lang="ja-JP" altLang="en-US" sz="2000" i="1">
                              <a:latin typeface="Cambria Math" panose="02040503050406030204" pitchFamily="18" charset="0"/>
                            </a:rPr>
                          </m:ctrlPr>
                        </m:dPr>
                        <m:e>
                          <m:sSubSup>
                            <m:sSubSupPr>
                              <m:ctrlPr>
                                <a:rPr lang="ja-JP" altLang="en-US" sz="2000" i="1">
                                  <a:latin typeface="Cambria Math" panose="02040503050406030204" pitchFamily="18" charset="0"/>
                                </a:rPr>
                              </m:ctrlPr>
                            </m:sSubSupPr>
                            <m:e>
                              <m:d>
                                <m:dPr>
                                  <m:begChr m:val="["/>
                                  <m:endChr m:val="]"/>
                                  <m:ctrlPr>
                                    <a:rPr lang="ja-JP" altLang="en-US" sz="2000" i="1">
                                      <a:latin typeface="Cambria Math" panose="02040503050406030204" pitchFamily="18" charset="0"/>
                                    </a:rPr>
                                  </m:ctrlPr>
                                </m:dPr>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2</m:t>
                                              </m:r>
                                              <m:r>
                                                <a:rPr lang="ja-JP" altLang="en-US" sz="2000" i="1">
                                                  <a:latin typeface="Cambria Math" panose="02040503050406030204" pitchFamily="18" charset="0"/>
                                                </a:rPr>
                                                <m:t>𝜎</m:t>
                                              </m:r>
                                            </m:e>
                                            <m:sup>
                                              <m:r>
                                                <a:rPr lang="ja-JP" altLang="en-US" sz="2000">
                                                  <a:latin typeface="Cambria Math" panose="02040503050406030204" pitchFamily="18" charset="0"/>
                                                </a:rPr>
                                                <m:t>2</m:t>
                                              </m:r>
                                            </m:sup>
                                          </m:sSup>
                                        </m:den>
                                      </m:f>
                                      <m:r>
                                        <a:rPr lang="ja-JP" altLang="en-US" sz="2000">
                                          <a:latin typeface="Cambria Math" panose="02040503050406030204" pitchFamily="18" charset="0"/>
                                        </a:rPr>
                                        <m:t> </m:t>
                                      </m:r>
                                    </m:sup>
                                  </m:sSup>
                                  <m:r>
                                    <a:rPr lang="ja-JP" altLang="en-US" sz="200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e>
                              </m:d>
                            </m:e>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sSubSup>
                          <m:r>
                            <a:rPr lang="ja-JP" altLang="en-US" sz="2000" i="0">
                              <a:latin typeface="Cambria Math" panose="02040503050406030204" pitchFamily="18" charset="0"/>
                            </a:rPr>
                            <m:t>− </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oMath>
                  </m:oMathPara>
                </a14:m>
                <a:endParaRPr lang="ja-JP" altLang="en-US" sz="20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120476" y="4040498"/>
                <a:ext cx="6363537" cy="888769"/>
              </a:xfrm>
              <a:prstGeom prst="rect">
                <a:avLst/>
              </a:prstGeom>
              <a:blipFill rotWithShape="0">
                <a:blip r:embed="rId7"/>
                <a:stretch>
                  <a:fillRect/>
                </a:stretch>
              </a:blipFill>
            </p:spPr>
            <p:txBody>
              <a:bodyPr/>
              <a:lstStyle/>
              <a:p>
                <a:r>
                  <a:rPr lang="ja-JP" altLang="en-US">
                    <a:noFill/>
                  </a:rPr>
                  <a:t> </a:t>
                </a:r>
              </a:p>
            </p:txBody>
          </p:sp>
        </mc:Fallback>
      </mc:AlternateContent>
      <p:sp>
        <p:nvSpPr>
          <p:cNvPr id="26" name="正方形/長方形 25"/>
          <p:cNvSpPr/>
          <p:nvPr/>
        </p:nvSpPr>
        <p:spPr>
          <a:xfrm>
            <a:off x="7492754" y="42603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部分積分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1145961" y="5146074"/>
                <a:ext cx="18598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45961" y="5146074"/>
                <a:ext cx="1859868" cy="400110"/>
              </a:xfrm>
              <a:prstGeom prst="rect">
                <a:avLst/>
              </a:prstGeom>
              <a:blipFill rotWithShape="0">
                <a:blip r:embed="rId8"/>
                <a:stretch>
                  <a:fillRect/>
                </a:stretch>
              </a:blipFill>
            </p:spPr>
            <p:txBody>
              <a:bodyPr/>
              <a:lstStyle/>
              <a:p>
                <a:r>
                  <a:rPr lang="ja-JP" altLang="en-US">
                    <a:noFill/>
                  </a:rPr>
                  <a:t> </a:t>
                </a:r>
              </a:p>
            </p:txBody>
          </p:sp>
        </mc:Fallback>
      </mc:AlternateContent>
      <p:sp>
        <p:nvSpPr>
          <p:cNvPr id="28" name="正方形/長方形 27"/>
          <p:cNvSpPr/>
          <p:nvPr/>
        </p:nvSpPr>
        <p:spPr>
          <a:xfrm>
            <a:off x="3035054" y="5187434"/>
            <a:ext cx="462338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第一項はゼロ、第二項は</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G(w)</a:t>
            </a:r>
            <a:r>
              <a:rPr lang="ja-JP" altLang="en-US" sz="2000" dirty="0" err="1"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9" name="正方形/長方形 28"/>
              <p:cNvSpPr/>
              <p:nvPr/>
            </p:nvSpPr>
            <p:spPr>
              <a:xfrm>
                <a:off x="295061" y="57937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5061" y="5793774"/>
                <a:ext cx="2629374" cy="689676"/>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2453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7" name="右矢印 6"/>
          <p:cNvSpPr/>
          <p:nvPr/>
        </p:nvSpPr>
        <p:spPr>
          <a:xfrm>
            <a:off x="5753529" y="2851077"/>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65078" y="5237791"/>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6965878" y="5237791"/>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533720" y="5865333"/>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533720" y="1163587"/>
            <a:ext cx="3262432"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線分状の点広がり関数の例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95" y="1696199"/>
            <a:ext cx="5120116" cy="340909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8" y="1696199"/>
            <a:ext cx="5120116" cy="3409090"/>
          </a:xfrm>
          <a:prstGeom prst="rect">
            <a:avLst/>
          </a:prstGeom>
        </p:spPr>
      </p:pic>
    </p:spTree>
    <p:extLst>
      <p:ext uri="{BB962C8B-B14F-4D97-AF65-F5344CB8AC3E}">
        <p14:creationId xmlns:p14="http://schemas.microsoft.com/office/powerpoint/2010/main" val="3313052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29" name="正方形/長方形 28"/>
              <p:cNvSpPr/>
              <p:nvPr/>
            </p:nvSpPr>
            <p:spPr>
              <a:xfrm>
                <a:off x="637961" y="8026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37961" y="802674"/>
                <a:ext cx="2629374" cy="689676"/>
              </a:xfrm>
              <a:prstGeom prst="rect">
                <a:avLst/>
              </a:prstGeom>
              <a:blipFill rotWithShape="0">
                <a:blip r:embed="rId3"/>
                <a:stretch>
                  <a:fillRect/>
                </a:stretch>
              </a:blipFill>
            </p:spPr>
            <p:txBody>
              <a:bodyPr/>
              <a:lstStyle/>
              <a:p>
                <a:r>
                  <a:rPr lang="ja-JP" altLang="en-US">
                    <a:noFill/>
                  </a:rPr>
                  <a:t> </a:t>
                </a:r>
              </a:p>
            </p:txBody>
          </p:sp>
        </mc:Fallback>
      </mc:AlternateContent>
      <p:sp>
        <p:nvSpPr>
          <p:cNvPr id="17" name="正方形/長方形 16"/>
          <p:cNvSpPr/>
          <p:nvPr/>
        </p:nvSpPr>
        <p:spPr>
          <a:xfrm>
            <a:off x="3428754" y="971034"/>
            <a:ext cx="605165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これは一階の微分方程式なので変数分離で解ける</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656334" y="1682149"/>
                <a:ext cx="2392386" cy="733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𝑑</m:t>
                      </m:r>
                      <m:r>
                        <a:rPr lang="ja-JP" altLang="en-US" sz="2000" i="1">
                          <a:latin typeface="Cambria Math" panose="02040503050406030204" pitchFamily="18" charset="0"/>
                        </a:rPr>
                        <m:t>𝜔</m:t>
                      </m:r>
                    </m:oMath>
                  </m:oMathPara>
                </a14:m>
                <a:endParaRPr lang="ja-JP" altLang="en-US"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656334" y="1682149"/>
                <a:ext cx="2392386" cy="733149"/>
              </a:xfrm>
              <a:prstGeom prst="rect">
                <a:avLst/>
              </a:prstGeom>
              <a:blipFill rotWithShape="0">
                <a:blip r:embed="rId4"/>
                <a:stretch>
                  <a:fillRect/>
                </a:stretch>
              </a:blipFill>
            </p:spPr>
            <p:txBody>
              <a:bodyPr/>
              <a:lstStyle/>
              <a:p>
                <a:r>
                  <a:rPr lang="ja-JP" altLang="en-US">
                    <a:noFill/>
                  </a:rPr>
                  <a:t> </a:t>
                </a:r>
              </a:p>
            </p:txBody>
          </p:sp>
        </mc:Fallback>
      </mc:AlternateContent>
      <p:sp>
        <p:nvSpPr>
          <p:cNvPr id="18" name="正方形/長方形 17"/>
          <p:cNvSpPr/>
          <p:nvPr/>
        </p:nvSpPr>
        <p:spPr>
          <a:xfrm>
            <a:off x="3416054" y="1861368"/>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変数分離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59679" y="2475832"/>
                <a:ext cx="3052246"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sz="2000" i="1">
                              <a:latin typeface="Cambria Math" panose="02040503050406030204" pitchFamily="18" charset="0"/>
                            </a:rPr>
                          </m:ctrlPr>
                        </m:funcPr>
                        <m:fName>
                          <m:r>
                            <m:rPr>
                              <m:sty m:val="p"/>
                            </m:rPr>
                            <a:rPr lang="ja-JP" altLang="en-US" sz="2000">
                              <a:latin typeface="Cambria Math" panose="02040503050406030204" pitchFamily="18" charset="0"/>
                            </a:rPr>
                            <m:t>log</m:t>
                          </m:r>
                        </m:fName>
                        <m:e>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e>
                      </m:func>
                      <m:r>
                        <a:rPr lang="ja-JP" altLang="en-US" sz="2000" i="0">
                          <a:latin typeface="Cambria Math" panose="02040503050406030204" pitchFamily="18" charset="0"/>
                        </a:rPr>
                        <m:t>＝</m:t>
                      </m:r>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0">
                          <a:latin typeface="Cambria Math" panose="02040503050406030204" pitchFamily="18" charset="0"/>
                        </a:rPr>
                        <m:t>+</m:t>
                      </m:r>
                      <m:r>
                        <a:rPr lang="ja-JP" altLang="en-US" sz="2000" i="1">
                          <a:latin typeface="Cambria Math" panose="02040503050406030204" pitchFamily="18" charset="0"/>
                        </a:rPr>
                        <m:t>𝐶</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59679" y="2475832"/>
                <a:ext cx="3052246" cy="668516"/>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正方形/長方形 19"/>
          <p:cNvSpPr/>
          <p:nvPr/>
        </p:nvSpPr>
        <p:spPr>
          <a:xfrm>
            <a:off x="3441454" y="2670145"/>
            <a:ext cx="3403496"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両辺を積分、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は積分定数</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正方形/長方形 4"/>
              <p:cNvSpPr/>
              <p:nvPr/>
            </p:nvSpPr>
            <p:spPr>
              <a:xfrm>
                <a:off x="834025" y="3271262"/>
                <a:ext cx="2306722" cy="538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sup>
                      </m:sSup>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34025" y="3271262"/>
                <a:ext cx="2306722" cy="538481"/>
              </a:xfrm>
              <a:prstGeom prst="rect">
                <a:avLst/>
              </a:prstGeom>
              <a:blipFill rotWithShape="0">
                <a:blip r:embed="rId6"/>
                <a:stretch>
                  <a:fillRect/>
                </a:stretch>
              </a:blipFill>
            </p:spPr>
            <p:txBody>
              <a:bodyPr/>
              <a:lstStyle/>
              <a:p>
                <a:r>
                  <a:rPr lang="ja-JP" altLang="en-US">
                    <a:noFill/>
                  </a:rPr>
                  <a:t> </a:t>
                </a:r>
              </a:p>
            </p:txBody>
          </p:sp>
        </mc:Fallback>
      </mc:AlternateContent>
      <p:sp>
        <p:nvSpPr>
          <p:cNvPr id="30" name="正方形/長方形 29"/>
          <p:cNvSpPr/>
          <p:nvPr/>
        </p:nvSpPr>
        <p:spPr>
          <a:xfrm>
            <a:off x="3441454" y="3343245"/>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879662" y="3983782"/>
                <a:ext cx="4239366"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0">
                              <a:latin typeface="Cambria Math" panose="02040503050406030204" pitchFamily="18" charset="0"/>
                            </a:rPr>
                            <m:t>0</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e>
                      </m:nary>
                      <m:r>
                        <a:rPr lang="ja-JP" altLang="en-US" sz="2000" i="0">
                          <a:latin typeface="Cambria Math" panose="02040503050406030204" pitchFamily="18" charset="0"/>
                        </a:rPr>
                        <m:t>=1</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79662" y="3983782"/>
                <a:ext cx="4239366" cy="789447"/>
              </a:xfrm>
              <a:prstGeom prst="rect">
                <a:avLst/>
              </a:prstGeom>
              <a:blipFill rotWithShape="0">
                <a:blip r:embed="rId7"/>
                <a:stretch>
                  <a:fillRect/>
                </a:stretch>
              </a:blipFill>
            </p:spPr>
            <p:txBody>
              <a:bodyPr/>
              <a:lstStyle/>
              <a:p>
                <a:r>
                  <a:rPr lang="ja-JP" altLang="en-US">
                    <a:noFill/>
                  </a:rPr>
                  <a:t> </a:t>
                </a:r>
              </a:p>
            </p:txBody>
          </p:sp>
        </mc:Fallback>
      </mc:AlternateContent>
      <p:sp>
        <p:nvSpPr>
          <p:cNvPr id="31" name="正方形/長方形 30"/>
          <p:cNvSpPr/>
          <p:nvPr/>
        </p:nvSpPr>
        <p:spPr>
          <a:xfrm>
            <a:off x="5181354" y="4232245"/>
            <a:ext cx="5025735"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積分定数を決める、有名な積分公式利用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46971" y="5105841"/>
                <a:ext cx="2968377" cy="876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𝐺</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𝑒</m:t>
                          </m:r>
                        </m:e>
                        <m:sup>
                          <m:r>
                            <a:rPr lang="ja-JP" altLang="en-US" sz="3200" i="0">
                              <a:latin typeface="Cambria Math" panose="02040503050406030204" pitchFamily="18" charset="0"/>
                            </a:rPr>
                            <m:t>−</m:t>
                          </m:r>
                          <m:f>
                            <m:fPr>
                              <m:ctrlPr>
                                <a:rPr lang="ja-JP" altLang="en-US" sz="3200" i="1">
                                  <a:latin typeface="Cambria Math" panose="02040503050406030204" pitchFamily="18" charset="0"/>
                                </a:rPr>
                              </m:ctrlPr>
                            </m:fPr>
                            <m:num>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𝜔</m:t>
                                  </m:r>
                                </m:e>
                                <m:sup>
                                  <m:r>
                                    <a:rPr lang="ja-JP" altLang="en-US" sz="3200" i="0">
                                      <a:latin typeface="Cambria Math" panose="02040503050406030204" pitchFamily="18" charset="0"/>
                                    </a:rPr>
                                    <m:t>2</m:t>
                                  </m:r>
                                </m:sup>
                              </m:sSup>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𝜎</m:t>
                                  </m:r>
                                </m:e>
                                <m:sup>
                                  <m:r>
                                    <a:rPr lang="ja-JP" altLang="en-US" sz="3200" i="0">
                                      <a:latin typeface="Cambria Math" panose="02040503050406030204" pitchFamily="18" charset="0"/>
                                    </a:rPr>
                                    <m:t>2</m:t>
                                  </m:r>
                                </m:sup>
                              </m:sSup>
                            </m:num>
                            <m:den>
                              <m:r>
                                <a:rPr lang="ja-JP" altLang="en-US" sz="3200" i="0">
                                  <a:latin typeface="Cambria Math" panose="02040503050406030204" pitchFamily="18" charset="0"/>
                                </a:rPr>
                                <m:t>2</m:t>
                              </m:r>
                            </m:den>
                          </m:f>
                        </m:sup>
                      </m:sSup>
                    </m:oMath>
                  </m:oMathPara>
                </a14:m>
                <a:endParaRPr lang="ja-JP" altLang="en-US" sz="32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46971" y="5105841"/>
                <a:ext cx="2968377" cy="876074"/>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a:xfrm>
            <a:off x="3670054" y="5464145"/>
            <a:ext cx="682109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求まった積分定数を代入して，フーリエ変換が得られた</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33005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畳み込み積分</a:t>
            </a:r>
            <a:r>
              <a:rPr lang="ja-JP" altLang="en-US" dirty="0"/>
              <a:t>の</a:t>
            </a:r>
            <a:r>
              <a:rPr lang="ja-JP" altLang="en-US" dirty="0" smtClean="0"/>
              <a:t>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31</a:t>
            </a:fld>
            <a:endParaRPr lang="ja-JP" altLang="en-US"/>
          </a:p>
        </p:txBody>
      </p:sp>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smtClean="0"/>
              <a:t>畳み込み積分のフーリエ変換は、フーリエ変換後の積になる</a:t>
            </a:r>
            <a:endParaRPr kumimoji="1" lang="en-US" altLang="ja-JP" sz="2400" dirty="0" smtClean="0"/>
          </a:p>
          <a:p>
            <a:endParaRPr lang="en-US" altLang="ja-JP" sz="2000" dirty="0" smtClean="0"/>
          </a:p>
        </p:txBody>
      </p:sp>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335098"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smtClean="0">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335098" cy="1021946"/>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01716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畳み込み積分</a:t>
            </a:r>
            <a:r>
              <a:rPr lang="ja-JP" altLang="en-US" dirty="0"/>
              <a:t>の</a:t>
            </a:r>
            <a:r>
              <a:rPr lang="ja-JP" altLang="en-US" dirty="0" smtClean="0"/>
              <a:t>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32</a:t>
            </a:fld>
            <a:endParaRPr lang="ja-JP" altLang="en-US"/>
          </a:p>
        </p:txBody>
      </p:sp>
      <mc:AlternateContent xmlns:mc="http://schemas.openxmlformats.org/markup-compatibility/2006" xmlns:a14="http://schemas.microsoft.com/office/drawing/2010/main">
        <mc:Choice Requires="a14">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smtClean="0"/>
                  <a:t>畳み込み積分のフーリエ変換は、フーリエ変換後の積になる</a:t>
                </a:r>
                <a:endParaRPr kumimoji="1" lang="en-US" altLang="ja-JP" sz="2400" dirty="0" smtClean="0"/>
              </a:p>
              <a:p>
                <a:r>
                  <a:rPr lang="ja-JP" altLang="en-US" sz="2400" dirty="0" smtClean="0"/>
                  <a:t>用途例</a:t>
                </a:r>
                <a:endParaRPr lang="en-US" altLang="ja-JP" sz="2400" dirty="0" smtClean="0"/>
              </a:p>
              <a:p>
                <a:pPr lvl="1"/>
                <a:r>
                  <a:rPr lang="ja-JP" altLang="en-US" dirty="0" smtClean="0"/>
                  <a:t>畳み込みは処理時間がかかる </a:t>
                </a:r>
                <a:r>
                  <a:rPr lang="en-US" altLang="ja-JP" dirty="0" smtClean="0">
                    <a:sym typeface="Wingdings" panose="05000000000000000000" pitchFamily="2" charset="2"/>
                  </a:rPr>
                  <a:t> </a:t>
                </a:r>
                <a:r>
                  <a:rPr lang="en-US" altLang="ja-JP" dirty="0" smtClean="0"/>
                  <a:t>O(</a:t>
                </a:r>
                <a:r>
                  <a:rPr lang="en-US" altLang="ja-JP" i="1" dirty="0" smtClean="0"/>
                  <a:t>N</a:t>
                </a:r>
                <a:r>
                  <a:rPr lang="en-US" altLang="ja-JP" i="1" baseline="30000" dirty="0" smtClean="0"/>
                  <a:t>2</a:t>
                </a:r>
                <a:r>
                  <a:rPr lang="en-US" altLang="ja-JP" dirty="0" smtClean="0"/>
                  <a:t>)</a:t>
                </a:r>
              </a:p>
              <a:p>
                <a:pPr lvl="1"/>
                <a:r>
                  <a:rPr lang="ja-JP" altLang="en-US" dirty="0" smtClean="0"/>
                  <a:t>フーリエ変換して（</a:t>
                </a:r>
                <a:r>
                  <a:rPr lang="en-US" altLang="ja-JP" dirty="0"/>
                  <a:t>FFT</a:t>
                </a:r>
                <a:r>
                  <a:rPr lang="ja-JP" altLang="en-US" dirty="0"/>
                  <a:t>なら</a:t>
                </a:r>
                <a:r>
                  <a:rPr lang="en-US" altLang="ja-JP" dirty="0"/>
                  <a:t>O(</a:t>
                </a:r>
                <a:r>
                  <a:rPr lang="en-US" altLang="ja-JP" i="1" dirty="0" err="1"/>
                  <a:t>NlogN</a:t>
                </a:r>
                <a:r>
                  <a:rPr lang="en-US" altLang="ja-JP" dirty="0"/>
                  <a:t>)</a:t>
                </a:r>
                <a:r>
                  <a:rPr lang="ja-JP" altLang="en-US" dirty="0" smtClean="0"/>
                  <a:t>），周波数空間で積を計算し（</a:t>
                </a:r>
                <a:r>
                  <a:rPr lang="en-US" altLang="ja-JP" dirty="0"/>
                  <a:t>O(</a:t>
                </a:r>
                <a:r>
                  <a:rPr lang="en-US" altLang="ja-JP" i="1" dirty="0"/>
                  <a:t>N</a:t>
                </a:r>
                <a:r>
                  <a:rPr lang="en-US" altLang="ja-JP" dirty="0"/>
                  <a:t>)</a:t>
                </a:r>
                <a:r>
                  <a:rPr lang="ja-JP" altLang="en-US" dirty="0" smtClean="0"/>
                  <a:t>），逆フーリエ変換（</a:t>
                </a:r>
                <a:r>
                  <a:rPr lang="en-US" altLang="ja-JP" dirty="0"/>
                  <a:t> O(</a:t>
                </a:r>
                <a:r>
                  <a:rPr lang="en-US" altLang="ja-JP" i="1" dirty="0" err="1"/>
                  <a:t>NlogN</a:t>
                </a:r>
                <a:r>
                  <a:rPr lang="en-US" altLang="ja-JP" dirty="0"/>
                  <a:t>) </a:t>
                </a:r>
                <a:r>
                  <a:rPr lang="ja-JP" altLang="en-US" dirty="0" smtClean="0"/>
                  <a:t>）</a:t>
                </a:r>
                <a:r>
                  <a:rPr lang="en-US" altLang="ja-JP" dirty="0" smtClean="0">
                    <a:sym typeface="Wingdings" panose="05000000000000000000" pitchFamily="2" charset="2"/>
                  </a:rPr>
                  <a:t> </a:t>
                </a:r>
                <a:r>
                  <a:rPr lang="en-US" altLang="ja-JP" dirty="0"/>
                  <a:t>O(</a:t>
                </a:r>
                <a:r>
                  <a:rPr lang="en-US" altLang="ja-JP" i="1" dirty="0" err="1"/>
                  <a:t>NlogN</a:t>
                </a:r>
                <a:r>
                  <a:rPr lang="en-US" altLang="ja-JP" dirty="0" smtClean="0"/>
                  <a:t>)</a:t>
                </a:r>
              </a:p>
              <a:p>
                <a:pPr lvl="1"/>
                <a:endParaRPr kumimoji="1" lang="en-US" altLang="ja-JP" dirty="0"/>
              </a:p>
              <a:p>
                <a:pPr lvl="1"/>
                <a14:m>
                  <m:oMath xmlns:m="http://schemas.openxmlformats.org/officeDocument/2006/math">
                    <m:r>
                      <a:rPr lang="en-US" altLang="ja-JP" b="0" i="1" smtClean="0">
                        <a:latin typeface="Cambria Math" panose="02040503050406030204" pitchFamily="18" charset="0"/>
                      </a:rPr>
                      <m:t>(</m:t>
                    </m:r>
                    <m:r>
                      <a:rPr lang="en-US" altLang="ja-JP" i="1">
                        <a:latin typeface="Cambria Math" panose="02040503050406030204" pitchFamily="18" charset="0"/>
                      </a:rPr>
                      <m:t>𝑓</m:t>
                    </m:r>
                    <m:r>
                      <a:rPr lang="en-US" altLang="ja-JP" b="0" i="1" smtClean="0">
                        <a:latin typeface="Cambria Math" panose="02040503050406030204" pitchFamily="18" charset="0"/>
                      </a:rPr>
                      <m:t>∗</m:t>
                    </m:r>
                    <m:r>
                      <a:rPr lang="en-US" altLang="ja-JP" i="1">
                        <a:latin typeface="Cambria Math" panose="02040503050406030204" pitchFamily="18" charset="0"/>
                      </a:rPr>
                      <m:t>𝑔</m:t>
                    </m:r>
                    <m:r>
                      <a:rPr lang="en-US" altLang="ja-JP" b="0" i="1" smtClean="0">
                        <a:latin typeface="Cambria Math" panose="02040503050406030204" pitchFamily="18" charset="0"/>
                      </a:rPr>
                      <m:t>)</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e>
                    </m:d>
                  </m:oMath>
                </a14:m>
                <a:r>
                  <a:rPr kumimoji="1" lang="ja-JP" altLang="en-US" dirty="0" smtClean="0"/>
                  <a:t>を計算するより</a:t>
                </a:r>
                <a14:m>
                  <m:oMath xmlns:m="http://schemas.openxmlformats.org/officeDocument/2006/math">
                    <m:r>
                      <a:rPr lang="en-US" altLang="ja-JP" b="0" i="0" smtClean="0">
                        <a:latin typeface="Cambria Math" panose="02040503050406030204" pitchFamily="18" charset="0"/>
                      </a:rPr>
                      <m:t> </m:t>
                    </m:r>
                    <m:sSup>
                      <m:sSupPr>
                        <m:ctrlPr>
                          <a:rPr lang="ja-JP" altLang="ja-JP" i="1">
                            <a:latin typeface="Cambria Math" panose="02040503050406030204" pitchFamily="18" charset="0"/>
                          </a:rPr>
                        </m:ctrlPr>
                      </m:sSupPr>
                      <m:e>
                        <m:r>
                          <a:rPr lang="pt-BR" altLang="ja-JP" i="1">
                            <a:latin typeface="Cambria Math" panose="02040503050406030204" pitchFamily="18" charset="0"/>
                          </a:rPr>
                          <m:t>ℱ</m:t>
                        </m:r>
                      </m:e>
                      <m:sup>
                        <m:r>
                          <a:rPr lang="en-US" altLang="ja-JP" i="1">
                            <a:latin typeface="Cambria Math" panose="02040503050406030204" pitchFamily="18" charset="0"/>
                          </a:rPr>
                          <m:t>−1</m:t>
                        </m:r>
                      </m:sup>
                    </m:sSup>
                    <m:d>
                      <m:dPr>
                        <m:begChr m:val="{"/>
                        <m:endChr m:val="}"/>
                        <m:ctrlPr>
                          <a:rPr lang="ja-JP" altLang="ja-JP" i="1">
                            <a:latin typeface="Cambria Math" panose="02040503050406030204" pitchFamily="18" charset="0"/>
                          </a:rPr>
                        </m:ctrlPr>
                      </m:dPr>
                      <m:e>
                        <m:r>
                          <a:rPr lang="pt-BR" altLang="ja-JP" i="1">
                            <a:latin typeface="Cambria Math" panose="02040503050406030204" pitchFamily="18" charset="0"/>
                          </a:rPr>
                          <m:t>ℱ</m:t>
                        </m:r>
                        <m:d>
                          <m:dPr>
                            <m:begChr m:val="["/>
                            <m:endChr m:val="]"/>
                            <m:ctrlPr>
                              <a:rPr lang="ja-JP" altLang="ja-JP" i="1">
                                <a:latin typeface="Cambria Math" panose="02040503050406030204" pitchFamily="18" charset="0"/>
                              </a:rPr>
                            </m:ctrlPr>
                          </m:dPr>
                          <m:e>
                            <m:r>
                              <a:rPr lang="en-US" altLang="ja-JP" i="1">
                                <a:latin typeface="Cambria Math" panose="02040503050406030204" pitchFamily="18" charset="0"/>
                              </a:rPr>
                              <m:t>𝑓</m:t>
                            </m:r>
                          </m:e>
                        </m:d>
                        <m:r>
                          <a:rPr lang="en-US" altLang="ja-JP" i="1">
                            <a:latin typeface="Cambria Math" panose="02040503050406030204" pitchFamily="18" charset="0"/>
                          </a:rPr>
                          <m:t> </m:t>
                        </m:r>
                        <m:r>
                          <a:rPr lang="pt-BR" altLang="ja-JP" i="1">
                            <a:latin typeface="Cambria Math" panose="02040503050406030204" pitchFamily="18" charset="0"/>
                          </a:rPr>
                          <m:t>ℱ</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𝑔</m:t>
                            </m:r>
                          </m:e>
                        </m:d>
                      </m:e>
                    </m:d>
                  </m:oMath>
                </a14:m>
                <a:r>
                  <a:rPr kumimoji="1" lang="ja-JP" altLang="en-US" dirty="0" smtClean="0"/>
                  <a:t>を計算したほうが速いことがある</a:t>
                </a:r>
                <a:endParaRPr kumimoji="1" lang="en-US" altLang="ja-JP" dirty="0" smtClean="0"/>
              </a:p>
              <a:p>
                <a:pPr lvl="1"/>
                <a:endParaRPr kumimoji="1" lang="en-US" altLang="ja-JP" sz="1600" dirty="0" smtClean="0"/>
              </a:p>
              <a:p>
                <a:endParaRPr lang="en-US" altLang="ja-JP" sz="2000" dirty="0" smtClean="0"/>
              </a:p>
            </p:txBody>
          </p:sp>
        </mc:Choice>
        <mc:Fallback xmlns="">
          <p:sp>
            <p:nvSpPr>
              <p:cNvPr id="5" name="コンテンツ プレースホルダー 2"/>
              <p:cNvSpPr>
                <a:spLocks noGrp="1" noRot="1" noChangeAspect="1" noMove="1" noResize="1" noEditPoints="1" noAdjustHandles="1" noChangeArrowheads="1" noChangeShapeType="1" noTextEdit="1"/>
              </p:cNvSpPr>
              <p:nvPr>
                <p:ph idx="1"/>
              </p:nvPr>
            </p:nvSpPr>
            <p:spPr>
              <a:xfrm>
                <a:off x="457199" y="3213100"/>
                <a:ext cx="11473211" cy="3492500"/>
              </a:xfrm>
              <a:blipFill rotWithShape="0">
                <a:blip r:embed="rId2"/>
                <a:stretch>
                  <a:fillRect l="-691" t="-2443" r="-3348"/>
                </a:stretch>
              </a:blipFill>
            </p:spPr>
            <p:txBody>
              <a:bodyPr/>
              <a:lstStyle/>
              <a:p>
                <a:r>
                  <a:rPr lang="ja-JP" altLang="en-US">
                    <a:noFill/>
                  </a:rPr>
                  <a:t> </a:t>
                </a:r>
              </a:p>
            </p:txBody>
          </p:sp>
        </mc:Fallback>
      </mc:AlternateContent>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249690" cy="1020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249690" cy="1020023"/>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708473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33</a:t>
            </a:fld>
            <a:endParaRPr lang="ja-JP" altLang="en-US"/>
          </a:p>
        </p:txBody>
      </p:sp>
      <p:sp>
        <p:nvSpPr>
          <p:cNvPr id="5" name="タイトル 1"/>
          <p:cNvSpPr>
            <a:spLocks noGrp="1"/>
          </p:cNvSpPr>
          <p:nvPr>
            <p:ph type="title"/>
          </p:nvPr>
        </p:nvSpPr>
        <p:spPr>
          <a:xfrm>
            <a:off x="457199" y="283483"/>
            <a:ext cx="11473211" cy="733270"/>
          </a:xfrm>
        </p:spPr>
        <p:txBody>
          <a:bodyPr>
            <a:normAutofit/>
          </a:bodyPr>
          <a:lstStyle/>
          <a:p>
            <a:r>
              <a:rPr lang="ja-JP" altLang="en-US" sz="3200" dirty="0" smtClean="0"/>
              <a:t>畳み込み積分</a:t>
            </a:r>
            <a:r>
              <a:rPr lang="ja-JP" altLang="en-US" sz="3200" dirty="0"/>
              <a:t>の</a:t>
            </a:r>
            <a:r>
              <a:rPr lang="ja-JP" altLang="en-US" sz="3200" dirty="0" smtClean="0"/>
              <a:t>フーリエ変換（導出）</a:t>
            </a:r>
            <a:endParaRPr kumimoji="1" lang="ja-JP" altLang="en-US" sz="3200" dirty="0"/>
          </a:p>
        </p:txBody>
      </p:sp>
      <p:sp>
        <p:nvSpPr>
          <p:cNvPr id="6" name="正方形/長方形 5"/>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26498" y="1166334"/>
                <a:ext cx="3744936"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h</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nary>
                        <m:naryPr>
                          <m:limLoc m:val="subSup"/>
                          <m:ctrlPr>
                            <a:rPr lang="ja-JP" altLang="en-US" sz="2400" i="1">
                              <a:latin typeface="Cambria Math" panose="02040503050406030204" pitchFamily="18" charset="0"/>
                            </a:rPr>
                          </m:ctrlPr>
                        </m:naryPr>
                        <m:sub>
                          <m:r>
                            <a:rPr lang="ja-JP" altLang="en-US" sz="2400" i="0">
                              <a:latin typeface="Cambria Math" panose="02040503050406030204" pitchFamily="18" charset="0"/>
                            </a:rPr>
                            <m:t>−∞</m:t>
                          </m:r>
                        </m:sub>
                        <m:sup>
                          <m:r>
                            <a:rPr lang="ja-JP" altLang="en-US" sz="2400" i="0">
                              <a:latin typeface="Cambria Math" panose="02040503050406030204" pitchFamily="18" charset="0"/>
                            </a:rPr>
                            <m:t>∞</m:t>
                          </m:r>
                        </m:sup>
                        <m:e>
                          <m:r>
                            <a:rPr lang="ja-JP" altLang="en-US" sz="2400" i="1">
                              <a:latin typeface="Cambria Math" panose="02040503050406030204" pitchFamily="18" charset="0"/>
                            </a:rPr>
                            <m:t>𝑓</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𝑡</m:t>
                              </m:r>
                            </m:e>
                          </m:d>
                          <m:r>
                            <a:rPr lang="ja-JP" altLang="en-US" sz="2400" i="1">
                              <a:latin typeface="Cambria Math" panose="02040503050406030204" pitchFamily="18" charset="0"/>
                            </a:rPr>
                            <m:t>𝑔</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m:rPr>
                              <m:sty m:val="p"/>
                            </m:rPr>
                            <a:rPr lang="ja-JP" altLang="en-US" sz="2400" i="0">
                              <a:latin typeface="Cambria Math" panose="02040503050406030204" pitchFamily="18" charset="0"/>
                            </a:rPr>
                            <m:t>d</m:t>
                          </m:r>
                          <m:r>
                            <a:rPr lang="ja-JP" altLang="en-US" sz="2400" i="1">
                              <a:latin typeface="Cambria Math" panose="02040503050406030204" pitchFamily="18" charset="0"/>
                            </a:rPr>
                            <m:t>𝑡</m:t>
                          </m:r>
                        </m:e>
                      </m:nary>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26498" y="1166334"/>
                <a:ext cx="3744936" cy="889154"/>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正方形/長方形 7"/>
          <p:cNvSpPr/>
          <p:nvPr/>
        </p:nvSpPr>
        <p:spPr>
          <a:xfrm>
            <a:off x="4457454" y="1416868"/>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畳み込み積分の定義</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9" name="正方形/長方形 8"/>
              <p:cNvSpPr/>
              <p:nvPr/>
            </p:nvSpPr>
            <p:spPr>
              <a:xfrm>
                <a:off x="444265" y="2068359"/>
                <a:ext cx="5061065"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𝑑𝑥</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265" y="2068359"/>
                <a:ext cx="5061065" cy="783869"/>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正方形/長方形 9"/>
          <p:cNvSpPr/>
          <p:nvPr/>
        </p:nvSpPr>
        <p:spPr>
          <a:xfrm>
            <a:off x="5460754" y="2267768"/>
            <a:ext cx="23631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をフーリエ変換</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1043706" y="2944334"/>
                <a:ext cx="404161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043706" y="2944334"/>
                <a:ext cx="4041619" cy="7564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035097" y="3833334"/>
                <a:ext cx="5022657"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smtClean="0">
                                  <a:solidFill>
                                    <a:srgbClr val="0070C0"/>
                                  </a:solidFill>
                                  <a:latin typeface="Cambria Math" panose="02040503050406030204" pitchFamily="18" charset="0"/>
                                </a:rPr>
                              </m:ctrlPr>
                            </m:sSupPr>
                            <m:e>
                              <m:r>
                                <a:rPr lang="ja-JP" altLang="en-US" sz="2000" i="1">
                                  <a:solidFill>
                                    <a:srgbClr val="0070C0"/>
                                  </a:solidFill>
                                  <a:latin typeface="Cambria Math" panose="02040503050406030204" pitchFamily="18" charset="0"/>
                                </a:rPr>
                                <m:t>𝑒</m:t>
                              </m:r>
                            </m:e>
                            <m:sup>
                              <m:r>
                                <a:rPr lang="ja-JP" altLang="en-US" sz="2000" i="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𝑖</m:t>
                              </m:r>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𝑥</m:t>
                                  </m:r>
                                  <m:r>
                                    <a:rPr lang="ja-JP" altLang="en-US" sz="2000" i="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𝑡</m:t>
                                  </m:r>
                                </m:e>
                              </m:d>
                              <m:r>
                                <a:rPr lang="ja-JP" altLang="en-US" sz="2000" i="1">
                                  <a:solidFill>
                                    <a:srgbClr val="0070C0"/>
                                  </a:solidFill>
                                  <a:latin typeface="Cambria Math" panose="02040503050406030204" pitchFamily="18" charset="0"/>
                                </a:rPr>
                                <m:t>𝜔</m:t>
                              </m:r>
                            </m:sup>
                          </m:sSup>
                          <m:sSup>
                            <m:sSupPr>
                              <m:ctrlPr>
                                <a:rPr lang="ja-JP" altLang="en-US" sz="2000" i="1">
                                  <a:solidFill>
                                    <a:srgbClr val="0070C0"/>
                                  </a:solidFill>
                                  <a:latin typeface="Cambria Math" panose="02040503050406030204" pitchFamily="18" charset="0"/>
                                </a:rPr>
                              </m:ctrlPr>
                            </m:sSupPr>
                            <m:e>
                              <m:r>
                                <a:rPr lang="ja-JP" altLang="en-US" sz="2000" i="1">
                                  <a:solidFill>
                                    <a:srgbClr val="0070C0"/>
                                  </a:solidFill>
                                  <a:latin typeface="Cambria Math" panose="02040503050406030204" pitchFamily="18" charset="0"/>
                                </a:rPr>
                                <m:t>𝑒</m:t>
                              </m:r>
                            </m:e>
                            <m:sup>
                              <m:r>
                                <a:rPr lang="ja-JP" altLang="en-US" sz="2000" i="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𝑖𝑡</m:t>
                              </m:r>
                              <m:r>
                                <a:rPr lang="ja-JP" altLang="en-US" sz="2000" i="1">
                                  <a:solidFill>
                                    <a:srgbClr val="0070C0"/>
                                  </a:solidFill>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35097" y="3833334"/>
                <a:ext cx="5022657" cy="756426"/>
              </a:xfrm>
              <a:prstGeom prst="rect">
                <a:avLst/>
              </a:prstGeom>
              <a:blipFill rotWithShape="0">
                <a:blip r:embed="rId5"/>
                <a:stretch>
                  <a:fillRect/>
                </a:stretch>
              </a:blipFill>
            </p:spPr>
            <p:txBody>
              <a:bodyPr/>
              <a:lstStyle/>
              <a:p>
                <a:r>
                  <a:rPr lang="ja-JP" altLang="en-US">
                    <a:noFill/>
                  </a:rPr>
                  <a:t> </a:t>
                </a:r>
              </a:p>
            </p:txBody>
          </p:sp>
        </mc:Fallback>
      </mc:AlternateContent>
      <p:sp>
        <p:nvSpPr>
          <p:cNvPr id="13" name="正方形/長方形 12"/>
          <p:cNvSpPr/>
          <p:nvPr/>
        </p:nvSpPr>
        <p:spPr>
          <a:xfrm>
            <a:off x="5498854" y="3144068"/>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146554" y="4045768"/>
            <a:ext cx="323037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さらに整理、少し技巧的</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092016" y="4696934"/>
                <a:ext cx="5316840"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en-US" altLang="ja-JP" sz="2000" b="0" i="1" smtClean="0">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a:latin typeface="Cambria Math" panose="02040503050406030204" pitchFamily="18" charset="0"/>
                                    </a:rPr>
                                    <m:t>−∞</m:t>
                                  </m:r>
                                </m:sub>
                                <m:sup>
                                  <m:r>
                                    <a:rPr lang="ja-JP" altLang="en-US" sz="200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r>
                                    <a:rPr lang="ja-JP" altLang="en-US" sz="2000" i="1">
                                      <a:latin typeface="Cambria Math" panose="02040503050406030204" pitchFamily="18" charset="0"/>
                                    </a:rPr>
                                    <m:t>𝑑𝑥</m:t>
                                  </m:r>
                                </m:e>
                              </m:nary>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1092016" y="4696934"/>
                <a:ext cx="5316840" cy="783869"/>
              </a:xfrm>
              <a:prstGeom prst="rect">
                <a:avLst/>
              </a:prstGeom>
              <a:blipFill>
                <a:blip r:embed="rId6"/>
                <a:stretch>
                  <a:fillRect/>
                </a:stretch>
              </a:blipFill>
            </p:spPr>
            <p:txBody>
              <a:bodyPr/>
              <a:lstStyle/>
              <a:p>
                <a:r>
                  <a:rPr lang="ja-JP" altLang="en-US">
                    <a:noFill/>
                  </a:rPr>
                  <a:t> </a:t>
                </a:r>
              </a:p>
            </p:txBody>
          </p:sp>
        </mc:Fallback>
      </mc:AlternateContent>
      <p:sp>
        <p:nvSpPr>
          <p:cNvPr id="16" name="正方形/長方形 15"/>
          <p:cNvSpPr/>
          <p:nvPr/>
        </p:nvSpPr>
        <p:spPr>
          <a:xfrm>
            <a:off x="6632689" y="4858568"/>
            <a:ext cx="321434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関連の項に分離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 name="正方形/長方形 16"/>
              <p:cNvSpPr/>
              <p:nvPr/>
            </p:nvSpPr>
            <p:spPr>
              <a:xfrm>
                <a:off x="1100179" y="5657334"/>
                <a:ext cx="1945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400" i="1">
                              <a:latin typeface="Cambria Math" panose="02040503050406030204" pitchFamily="18" charset="0"/>
                            </a:rPr>
                          </m:ctrlPr>
                        </m:dPr>
                        <m:e>
                          <m:r>
                            <a:rPr lang="ja-JP" altLang="en-US" sz="2400">
                              <a:latin typeface="Cambria Math" panose="02040503050406030204" pitchFamily="18" charset="0"/>
                            </a:rPr>
                            <m:t>=</m:t>
                          </m:r>
                          <m:r>
                            <a:rPr lang="ja-JP" altLang="en-US" sz="2400" i="1">
                              <a:latin typeface="Cambria Math" panose="02040503050406030204" pitchFamily="18" charset="0"/>
                            </a:rPr>
                            <m:t>𝐹</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1">
                              <a:latin typeface="Cambria Math" panose="02040503050406030204" pitchFamily="18" charset="0"/>
                            </a:rPr>
                            <m:t>𝐺</m:t>
                          </m:r>
                          <m:r>
                            <a:rPr lang="ja-JP" altLang="en-US" sz="2400" i="0">
                              <a:latin typeface="Cambria Math" panose="02040503050406030204" pitchFamily="18" charset="0"/>
                            </a:rPr>
                            <m:t>(</m:t>
                          </m:r>
                          <m:r>
                            <a:rPr lang="ja-JP" altLang="en-US" sz="2400" i="1">
                              <a:latin typeface="Cambria Math" panose="02040503050406030204" pitchFamily="18" charset="0"/>
                            </a:rPr>
                            <m:t>𝜔</m:t>
                          </m:r>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100179" y="5657334"/>
                <a:ext cx="1945917" cy="461665"/>
              </a:xfrm>
              <a:prstGeom prst="rect">
                <a:avLst/>
              </a:prstGeom>
              <a:blipFill rotWithShape="0">
                <a:blip r:embed="rId7"/>
                <a:stretch>
                  <a:fillRect t="-130263" r="-35313" b="-194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6187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フーリエ変換（復習）のまとめ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34</a:t>
            </a:fld>
            <a:endParaRPr lang="ja-JP" altLang="en-US"/>
          </a:p>
        </p:txBody>
      </p:sp>
      <p:grpSp>
        <p:nvGrpSpPr>
          <p:cNvPr id="5" name="グループ化 4"/>
          <p:cNvGrpSpPr/>
          <p:nvPr/>
        </p:nvGrpSpPr>
        <p:grpSpPr>
          <a:xfrm>
            <a:off x="571500" y="1642859"/>
            <a:ext cx="9169400" cy="1138441"/>
            <a:chOff x="532755" y="1611309"/>
            <a:chExt cx="9169400" cy="1138441"/>
          </a:xfrm>
        </p:grpSpPr>
        <p:sp>
          <p:nvSpPr>
            <p:cNvPr id="6" name="角丸四角形 5"/>
            <p:cNvSpPr/>
            <p:nvPr/>
          </p:nvSpPr>
          <p:spPr>
            <a:xfrm>
              <a:off x="532755" y="1611309"/>
              <a:ext cx="9169400" cy="1138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773935" y="1701688"/>
                  <a:ext cx="3877343"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𝐹</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𝜔</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r>
                                  <a:rPr lang="en-US" altLang="ja-JP" sz="2400" i="1">
                                    <a:latin typeface="Cambria Math" panose="02040503050406030204" pitchFamily="18" charset="0"/>
                                  </a:rPr>
                                  <m:t>𝜔</m:t>
                                </m:r>
                                <m:r>
                                  <a:rPr lang="en-US" altLang="ja-JP" sz="2400" i="1">
                                    <a:latin typeface="Cambria Math" panose="02040503050406030204" pitchFamily="18" charset="0"/>
                                  </a:rPr>
                                  <m:t>𝑡</m:t>
                                </m:r>
                              </m:sup>
                            </m:sSup>
                          </m:e>
                        </m:nary>
                        <m:r>
                          <a:rPr lang="en-US" altLang="ja-JP" sz="2400" b="0" i="1" smtClean="0">
                            <a:latin typeface="Cambria Math" panose="02040503050406030204" pitchFamily="18" charset="0"/>
                          </a:rPr>
                          <m:t>𝑑</m:t>
                        </m:r>
                        <m:r>
                          <a:rPr lang="en-US" altLang="ja-JP" sz="2400" b="0" i="1" smtClean="0">
                            <a:latin typeface="Cambria Math" panose="02040503050406030204" pitchFamily="18" charset="0"/>
                          </a:rPr>
                          <m:t>𝜔</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73935" y="1701688"/>
                  <a:ext cx="3877343" cy="88915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42342" y="1701688"/>
                  <a:ext cx="3479799"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𝐹</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m:t>
                        </m:r>
                        <m:nary>
                          <m:naryPr>
                            <m:ctrlPr>
                              <a:rPr lang="en-US" altLang="ja-JP" sz="240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𝑡</m:t>
                                </m:r>
                              </m:sup>
                            </m:sSup>
                            <m:r>
                              <a:rPr lang="en-US" altLang="ja-JP" sz="2400" b="0" i="1" smtClean="0">
                                <a:latin typeface="Cambria Math" panose="02040503050406030204" pitchFamily="18" charset="0"/>
                              </a:rPr>
                              <m:t>𝑑𝑡</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42342" y="1701688"/>
                  <a:ext cx="3479799" cy="889154"/>
                </a:xfrm>
                <a:prstGeom prst="rect">
                  <a:avLst/>
                </a:prstGeom>
                <a:blipFill rotWithShape="0">
                  <a:blip r:embed="rId3"/>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1" name="正方形/長方形 10"/>
              <p:cNvSpPr/>
              <p:nvPr/>
            </p:nvSpPr>
            <p:spPr>
              <a:xfrm>
                <a:off x="482076" y="1174234"/>
                <a:ext cx="100501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14:m>
                  <m:oMath xmlns:m="http://schemas.openxmlformats.org/officeDocument/2006/math">
                    <m:r>
                      <a:rPr lang="en-US" altLang="ja-JP" sz="2400" b="1" i="1">
                        <a:latin typeface="Cambria Math" panose="02040503050406030204" pitchFamily="18" charset="0"/>
                      </a:rPr>
                      <m:t>𝒕</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 </a:t>
                </a:r>
                <a14:m>
                  <m:oMath xmlns:m="http://schemas.openxmlformats.org/officeDocument/2006/math">
                    <m:r>
                      <a:rPr lang="en-US" altLang="ja-JP" sz="2400" b="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a:latin typeface="Cambria Math" panose="02040503050406030204" pitchFamily="18" charset="0"/>
                          </a:rPr>
                          <m:t>𝑡</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を周波数</a:t>
                </a:r>
                <a14:m>
                  <m:oMath xmlns:m="http://schemas.openxmlformats.org/officeDocument/2006/math">
                    <m:r>
                      <a:rPr lang="en-US" altLang="ja-JP" sz="2400" b="1" i="1">
                        <a:latin typeface="Cambria Math" panose="02040503050406030204" pitchFamily="18" charset="0"/>
                      </a:rPr>
                      <m:t>𝝎</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a:t>
                </a:r>
                <a14:m>
                  <m:oMath xmlns:m="http://schemas.openxmlformats.org/officeDocument/2006/math">
                    <m:r>
                      <a:rPr lang="en-US" altLang="ja-JP" sz="2400" b="0" i="1">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𝜔</m:t>
                    </m:r>
                    <m:r>
                      <a:rPr lang="en-US" altLang="ja-JP" sz="2400" b="0" i="1">
                        <a:latin typeface="Cambria Math" panose="02040503050406030204" pitchFamily="18" charset="0"/>
                      </a:rPr>
                      <m:t>)</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に変換</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82076" y="1174234"/>
                <a:ext cx="10050124" cy="461665"/>
              </a:xfrm>
              <a:prstGeom prst="rect">
                <a:avLst/>
              </a:prstGeom>
              <a:blipFill rotWithShape="0">
                <a:blip r:embed="rId4"/>
                <a:stretch>
                  <a:fillRect l="-910" t="-8000" b="-33333"/>
                </a:stretch>
              </a:blipFill>
            </p:spPr>
            <p:txBody>
              <a:bodyPr/>
              <a:lstStyle/>
              <a:p>
                <a:r>
                  <a:rPr lang="ja-JP" altLang="en-US">
                    <a:noFill/>
                  </a:rPr>
                  <a:t> </a:t>
                </a:r>
              </a:p>
            </p:txBody>
          </p:sp>
        </mc:Fallback>
      </mc:AlternateContent>
      <p:sp>
        <p:nvSpPr>
          <p:cNvPr id="12" name="正方形/長方形 11"/>
          <p:cNvSpPr/>
          <p:nvPr/>
        </p:nvSpPr>
        <p:spPr>
          <a:xfrm>
            <a:off x="559607" y="3053834"/>
            <a:ext cx="7263527"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ガウス関数をフーリエ変換するとガウス関数になる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65150" y="3396938"/>
            <a:ext cx="9251950" cy="908362"/>
            <a:chOff x="323205" y="1587388"/>
            <a:chExt cx="9251950" cy="908362"/>
          </a:xfrm>
        </p:grpSpPr>
        <p:sp>
          <p:nvSpPr>
            <p:cNvPr id="14" name="角丸四角形 13"/>
            <p:cNvSpPr/>
            <p:nvPr/>
          </p:nvSpPr>
          <p:spPr>
            <a:xfrm>
              <a:off x="323205" y="1611309"/>
              <a:ext cx="9251950" cy="884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943942" y="1587388"/>
                  <a:ext cx="2744726" cy="842090"/>
                </a:xfrm>
                <a:prstGeom prst="rect">
                  <a:avLst/>
                </a:prstGeom>
              </p:spPr>
              <p:txBody>
                <a:bodyPr wrap="none">
                  <a:spAutoFit/>
                </a:bodyPr>
                <a:lstStyle/>
                <a:p>
                  <a:pPr marL="17100">
                    <a:spcBef>
                      <a:spcPts val="1200"/>
                    </a:spcBef>
                  </a:pPr>
                  <a14:m>
                    <m:oMath xmlns:m="http://schemas.openxmlformats.org/officeDocument/2006/math">
                      <m:r>
                        <a:rPr lang="en-US" altLang="ja-JP" sz="2400" i="1" smtClean="0">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e>
                          </m:rad>
                          <m:r>
                            <a:rPr lang="en-US" altLang="ja-JP" sz="2400" i="1">
                              <a:latin typeface="Cambria Math" panose="02040503050406030204" pitchFamily="18" charset="0"/>
                            </a:rPr>
                            <m:t>𝜎</m:t>
                          </m:r>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𝑡</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943942" y="1587388"/>
                  <a:ext cx="2744726" cy="84209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4715842" y="1676288"/>
                  <a:ext cx="2292422" cy="679866"/>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𝐺</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4715842" y="1676288"/>
                  <a:ext cx="2292422" cy="679866"/>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19" name="正方形/長方形 18"/>
          <p:cNvSpPr/>
          <p:nvPr/>
        </p:nvSpPr>
        <p:spPr>
          <a:xfrm>
            <a:off x="559607" y="4730234"/>
            <a:ext cx="7879080"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畳み込み積分のフーリエ変換はフーリエ変換の積になる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23"/>
          <p:cNvSpPr/>
          <p:nvPr/>
        </p:nvSpPr>
        <p:spPr>
          <a:xfrm>
            <a:off x="590550" y="5173459"/>
            <a:ext cx="9251950" cy="1430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5132187" y="5352534"/>
                <a:ext cx="2711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0">
                          <a:latin typeface="Cambria Math" panose="02040503050406030204" pitchFamily="18" charset="0"/>
                        </a:rPr>
                        <m:t>=</m:t>
                      </m:r>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5132187" y="5352534"/>
                <a:ext cx="2711319" cy="461665"/>
              </a:xfrm>
              <a:prstGeom prst="rect">
                <a:avLst/>
              </a:prstGeom>
              <a:blipFill rotWithShape="0">
                <a:blip r:embed="rId7"/>
                <a:stretch>
                  <a:fillRect r="-225"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640091" y="6114534"/>
                <a:ext cx="6375784" cy="400110"/>
              </a:xfrm>
              <a:prstGeom prst="rect">
                <a:avLst/>
              </a:prstGeom>
            </p:spPr>
            <p:txBody>
              <a:bodyPr wrap="none">
                <a:spAutoFit/>
              </a:bodyPr>
              <a:lstStyle/>
              <a:p>
                <a14:m>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𝐹</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𝐺</m:t>
                    </m:r>
                    <m:r>
                      <a:rPr lang="en-US" altLang="ja-JP" sz="2000" i="1">
                        <a:latin typeface="Cambria Math" panose="02040503050406030204" pitchFamily="18" charset="0"/>
                      </a:rPr>
                      <m:t>(</m:t>
                    </m:r>
                    <m:r>
                      <a:rPr lang="en-US" altLang="ja-JP" sz="2000" i="1">
                        <a:latin typeface="Cambria Math" panose="02040503050406030204" pitchFamily="18" charset="0"/>
                      </a:rPr>
                      <m:t>𝜔</m:t>
                    </m:r>
                    <m:r>
                      <a:rPr lang="en-US" altLang="ja-JP" sz="2000" i="1">
                        <a:latin typeface="Cambria Math" panose="020405030504060302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1640091" y="6114534"/>
                <a:ext cx="6375784" cy="400110"/>
              </a:xfrm>
              <a:prstGeom prst="rect">
                <a:avLst/>
              </a:prstGeom>
              <a:blipFill rotWithShape="0">
                <a:blip r:embed="rId8"/>
                <a:stretch>
                  <a:fillRect t="-7576" r="-38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160487" y="5149538"/>
                <a:ext cx="3673057" cy="887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pt-BR" altLang="ja-JP" sz="2400" i="1">
                          <a:latin typeface="Cambria Math" panose="02040503050406030204" pitchFamily="18" charset="0"/>
                        </a:rPr>
                        <m:t>=</m:t>
                      </m:r>
                      <m:nary>
                        <m:naryPr>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𝑓</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e>
                          </m:d>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m:rPr>
                              <m:sty m:val="p"/>
                            </m:rPr>
                            <a:rPr lang="en-US" altLang="ja-JP" sz="2400">
                              <a:latin typeface="Cambria Math" panose="02040503050406030204" pitchFamily="18" charset="0"/>
                            </a:rPr>
                            <m:t>d</m:t>
                          </m:r>
                          <m:r>
                            <a:rPr lang="en-US" altLang="ja-JP" sz="2400" i="1">
                              <a:latin typeface="Cambria Math" panose="02040503050406030204" pitchFamily="18" charset="0"/>
                            </a:rPr>
                            <m:t>𝑡</m:t>
                          </m:r>
                        </m:e>
                      </m:nary>
                    </m:oMath>
                  </m:oMathPara>
                </a14:m>
                <a:endParaRPr lang="ja-JP" altLang="ja-JP"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60487" y="5149538"/>
                <a:ext cx="3673057" cy="887487"/>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154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728786"/>
            <a:ext cx="11473211" cy="733270"/>
          </a:xfrm>
        </p:spPr>
        <p:txBody>
          <a:bodyPr/>
          <a:lstStyle/>
          <a:p>
            <a:pPr algn="r"/>
            <a:r>
              <a:rPr kumimoji="1" lang="en-US" altLang="ja-JP" b="1" dirty="0" smtClean="0"/>
              <a:t>Deconvolution</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grpSp>
        <p:nvGrpSpPr>
          <p:cNvPr id="3" name="グループ化 2"/>
          <p:cNvGrpSpPr/>
          <p:nvPr/>
        </p:nvGrpSpPr>
        <p:grpSpPr>
          <a:xfrm>
            <a:off x="1412962" y="1757560"/>
            <a:ext cx="9037323" cy="2655223"/>
            <a:chOff x="636875" y="1665352"/>
            <a:chExt cx="11327444" cy="3328075"/>
          </a:xfrm>
        </p:grpSpPr>
        <p:sp>
          <p:nvSpPr>
            <p:cNvPr id="5" name="右矢印 4"/>
            <p:cNvSpPr/>
            <p:nvPr/>
          </p:nvSpPr>
          <p:spPr>
            <a:xfrm>
              <a:off x="5926893" y="2972346"/>
              <a:ext cx="826938" cy="797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75" y="1665352"/>
              <a:ext cx="4998440" cy="332807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9" y="1665352"/>
              <a:ext cx="4998440" cy="3328075"/>
            </a:xfrm>
            <a:prstGeom prst="rect">
              <a:avLst/>
            </a:prstGeom>
          </p:spPr>
        </p:pic>
      </p:grpSp>
    </p:spTree>
    <p:extLst>
      <p:ext uri="{BB962C8B-B14F-4D97-AF65-F5344CB8AC3E}">
        <p14:creationId xmlns:p14="http://schemas.microsoft.com/office/powerpoint/2010/main" val="28439265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249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1/2</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334997" y="5236042"/>
            <a:ext cx="4006778" cy="1186739"/>
          </a:xfrm>
        </p:spPr>
        <p:txBody>
          <a:bodyPr>
            <a:normAutofit/>
          </a:bodyPr>
          <a:lstStyle/>
          <a:p>
            <a:pPr marL="0" indent="0">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劣化の無い理想画像</a:t>
            </a:r>
            <a:endParaRPr lang="en-US" altLang="ja-JP" sz="2000" dirty="0" smtClean="0">
              <a:latin typeface="Times New Roman" panose="02020603050405020304" pitchFamily="18" charset="0"/>
              <a:cs typeface="Times New Roman" panose="02020603050405020304" pitchFamily="18" charset="0"/>
            </a:endParaRPr>
          </a:p>
          <a:p>
            <a:pPr marL="0" indent="0">
              <a:buNone/>
            </a:pPr>
            <a:r>
              <a:rPr kumimoji="1" lang="en-US" altLang="ja-JP" sz="1600" dirty="0" smtClean="0">
                <a:latin typeface="Times New Roman" panose="02020603050405020304" pitchFamily="18" charset="0"/>
                <a:cs typeface="Times New Roman" panose="02020603050405020304" pitchFamily="18" charset="0"/>
              </a:rPr>
              <a:t>※</a:t>
            </a:r>
            <a:r>
              <a:rPr kumimoji="1" lang="ja-JP" altLang="en-US" sz="1600" dirty="0" smtClean="0">
                <a:latin typeface="Times New Roman" panose="02020603050405020304" pitchFamily="18" charset="0"/>
                <a:cs typeface="Times New Roman" panose="02020603050405020304" pitchFamily="18" charset="0"/>
              </a:rPr>
              <a:t>ピンホールカメラ動きの無いシーンを撮影すると取得可能</a:t>
            </a:r>
            <a:endParaRPr kumimoji="1" lang="ja-JP" altLang="en-US" sz="2000"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36</a:t>
            </a:fld>
            <a:endParaRPr lang="ja-JP" altLang="en-US"/>
          </a:p>
        </p:txBody>
      </p:sp>
      <p:sp>
        <p:nvSpPr>
          <p:cNvPr id="8" name="コンテンツ プレースホルダー 2"/>
          <p:cNvSpPr txBox="1">
            <a:spLocks/>
          </p:cNvSpPr>
          <p:nvPr/>
        </p:nvSpPr>
        <p:spPr>
          <a:xfrm>
            <a:off x="7426645" y="5255091"/>
            <a:ext cx="4485955" cy="11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劣化画像</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ja-JP" sz="2000" dirty="0" smtClean="0">
                <a:latin typeface="Times New Roman" panose="02020603050405020304" pitchFamily="18" charset="0"/>
                <a:cs typeface="Times New Roman" panose="02020603050405020304" pitchFamily="18" charset="0"/>
              </a:rPr>
              <a:t>※ </a:t>
            </a:r>
            <a:r>
              <a:rPr lang="ja-JP" altLang="en-US" sz="2000" dirty="0" smtClean="0">
                <a:latin typeface="Times New Roman" panose="02020603050405020304" pitchFamily="18" charset="0"/>
                <a:cs typeface="Times New Roman" panose="02020603050405020304" pitchFamily="18" charset="0"/>
              </a:rPr>
              <a:t>手ブレ・ピンボケ・ノイズを含む</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p:txBody>
      </p:sp>
      <p:sp>
        <p:nvSpPr>
          <p:cNvPr id="9" name="右矢印 8"/>
          <p:cNvSpPr/>
          <p:nvPr/>
        </p:nvSpPr>
        <p:spPr>
          <a:xfrm>
            <a:off x="4438436" y="4035889"/>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205666" y="3691118"/>
            <a:ext cx="1005403"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84129" y="1344188"/>
            <a:ext cx="10341293" cy="907941"/>
          </a:xfrm>
          <a:prstGeom prst="rect">
            <a:avLst/>
          </a:prstGeom>
        </p:spPr>
        <p:txBody>
          <a:bodyPr wrap="none">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手ブレ・ピンボケ・撮影機器のノイズ等のため劣化した画像が取得される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劣化前画像復元のため劣化課程をモデル化（数式表現）する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047" y="2730967"/>
            <a:ext cx="3762375" cy="250507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730967"/>
            <a:ext cx="3762375" cy="2505075"/>
          </a:xfrm>
          <a:prstGeom prst="rect">
            <a:avLst/>
          </a:prstGeom>
        </p:spPr>
      </p:pic>
    </p:spTree>
    <p:extLst>
      <p:ext uri="{BB962C8B-B14F-4D97-AF65-F5344CB8AC3E}">
        <p14:creationId xmlns:p14="http://schemas.microsoft.com/office/powerpoint/2010/main" val="2151960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533400" y="1524000"/>
            <a:ext cx="11391900" cy="3568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a:xfrm>
            <a:off x="9448800" y="6594475"/>
            <a:ext cx="2743200" cy="365125"/>
          </a:xfrm>
        </p:spPr>
        <p:txBody>
          <a:bodyPr/>
          <a:lstStyle/>
          <a:p>
            <a:fld id="{F35DE295-420C-4265-BE54-AE59FA4027A6}" type="slidenum">
              <a:rPr lang="ja-JP" altLang="en-US" smtClean="0"/>
              <a:pPr/>
              <a:t>37</a:t>
            </a:fld>
            <a:endParaRPr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482949" y="1055390"/>
                <a:ext cx="9821728" cy="1138773"/>
              </a:xfrm>
              <a:prstGeom prst="rect">
                <a:avLst/>
              </a:prstGeom>
            </p:spPr>
            <p:txBody>
              <a:bodyPr wrap="none">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ここで</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は</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画像の劣化モデルを以下のとおり定義する</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𝑛</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oMath>
                  </m:oMathPara>
                </a14:m>
                <a:endParaRPr lang="en-US" altLang="ja-JP" sz="4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482949" y="1055390"/>
                <a:ext cx="9821728" cy="1138773"/>
              </a:xfrm>
              <a:prstGeom prst="rect">
                <a:avLst/>
              </a:prstGeom>
              <a:blipFill>
                <a:blip r:embed="rId4"/>
                <a:stretch>
                  <a:fillRect l="-1241" t="-4278"/>
                </a:stretch>
              </a:blipFill>
            </p:spPr>
            <p:txBody>
              <a:bodyPr/>
              <a:lstStyle/>
              <a:p>
                <a:r>
                  <a:rPr lang="ja-JP" altLang="en-US">
                    <a:noFill/>
                  </a:rPr>
                  <a:t> </a:t>
                </a:r>
              </a:p>
            </p:txBody>
          </p:sp>
        </mc:Fallback>
      </mc:AlternateContent>
      <p:sp>
        <p:nvSpPr>
          <p:cNvPr id="13" name="タイトル 1"/>
          <p:cNvSpPr>
            <a:spLocks noGrp="1"/>
          </p:cNvSpPr>
          <p:nvPr>
            <p:ph type="title"/>
          </p:nvPr>
        </p:nvSpPr>
        <p:spPr>
          <a:xfrm>
            <a:off x="519792" y="177099"/>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2/2</a:t>
            </a:r>
            <a:r>
              <a:rPr lang="ja-JP" altLang="en-US" sz="4000" dirty="0" smtClean="0"/>
              <a:t>）</a:t>
            </a:r>
            <a:endParaRPr kumimoji="1" lang="ja-JP" altLang="en-US" sz="4000" dirty="0"/>
          </a:p>
        </p:txBody>
      </p:sp>
      <p:sp>
        <p:nvSpPr>
          <p:cNvPr id="15" name="正方形/長方形 14"/>
          <p:cNvSpPr/>
          <p:nvPr/>
        </p:nvSpPr>
        <p:spPr>
          <a:xfrm>
            <a:off x="2919763" y="2738210"/>
            <a:ext cx="644728" cy="1200329"/>
          </a:xfrm>
          <a:prstGeom prst="rect">
            <a:avLst/>
          </a:prstGeom>
        </p:spPr>
        <p:txBody>
          <a:bodyPr wrap="none">
            <a:spAutoFit/>
          </a:bodyPr>
          <a:lstStyle/>
          <a:p>
            <a:r>
              <a:rPr lang="en-US" altLang="ja-JP" sz="7200" dirty="0" smtClean="0"/>
              <a:t>=</a:t>
            </a:r>
            <a:endParaRPr lang="ja-JP" altLang="en-US" sz="7200" dirty="0"/>
          </a:p>
        </p:txBody>
      </p:sp>
      <p:sp>
        <p:nvSpPr>
          <p:cNvPr id="16" name="正方形/長方形 15"/>
          <p:cNvSpPr/>
          <p:nvPr/>
        </p:nvSpPr>
        <p:spPr>
          <a:xfrm>
            <a:off x="5863925" y="2927397"/>
            <a:ext cx="644728" cy="1200329"/>
          </a:xfrm>
          <a:prstGeom prst="rect">
            <a:avLst/>
          </a:prstGeom>
        </p:spPr>
        <p:txBody>
          <a:bodyPr wrap="none">
            <a:spAutoFit/>
          </a:bodyPr>
          <a:lstStyle/>
          <a:p>
            <a:r>
              <a:rPr lang="en-US" altLang="ja-JP" sz="7200" dirty="0" smtClean="0"/>
              <a:t>*</a:t>
            </a:r>
            <a:endParaRPr lang="ja-JP" altLang="en-US" sz="7200" dirty="0"/>
          </a:p>
        </p:txBody>
      </p:sp>
      <p:pic>
        <p:nvPicPr>
          <p:cNvPr id="17" name="図 16"/>
          <p:cNvPicPr>
            <a:picLocks noChangeAspect="1"/>
          </p:cNvPicPr>
          <p:nvPr/>
        </p:nvPicPr>
        <p:blipFill rotWithShape="1">
          <a:blip r:embed="rId5">
            <a:extLst>
              <a:ext uri="{28A0092B-C50C-407E-A947-70E740481C1C}">
                <a14:useLocalDpi xmlns:a14="http://schemas.microsoft.com/office/drawing/2010/main" val="0"/>
              </a:ext>
            </a:extLst>
          </a:blip>
          <a:srcRect l="17048" t="13137" r="16562" b="15063"/>
          <a:stretch/>
        </p:blipFill>
        <p:spPr>
          <a:xfrm>
            <a:off x="3856829" y="2208594"/>
            <a:ext cx="2007474" cy="2171046"/>
          </a:xfrm>
          <a:prstGeom prst="rect">
            <a:avLst/>
          </a:prstGeom>
        </p:spPr>
      </p:pic>
      <p:sp>
        <p:nvSpPr>
          <p:cNvPr id="18" name="正方形/長方形 17"/>
          <p:cNvSpPr/>
          <p:nvPr/>
        </p:nvSpPr>
        <p:spPr>
          <a:xfrm>
            <a:off x="8745545" y="2727700"/>
            <a:ext cx="644728" cy="1200329"/>
          </a:xfrm>
          <a:prstGeom prst="rect">
            <a:avLst/>
          </a:prstGeom>
        </p:spPr>
        <p:txBody>
          <a:bodyPr wrap="none">
            <a:spAutoFit/>
          </a:bodyPr>
          <a:lstStyle/>
          <a:p>
            <a:r>
              <a:rPr lang="en-US" altLang="ja-JP" sz="7200" dirty="0" smtClean="0"/>
              <a:t>+</a:t>
            </a:r>
            <a:endParaRPr lang="ja-JP" altLang="en-US" sz="7200" dirty="0"/>
          </a:p>
        </p:txBody>
      </p:sp>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0593" y="2235200"/>
            <a:ext cx="2171700" cy="2171700"/>
          </a:xfrm>
          <a:prstGeom prst="rect">
            <a:avLst/>
          </a:prstGeom>
        </p:spPr>
      </p:pic>
      <p:sp>
        <p:nvSpPr>
          <p:cNvPr id="20" name="コンテンツ プレースホルダー 2"/>
          <p:cNvSpPr txBox="1">
            <a:spLocks/>
          </p:cNvSpPr>
          <p:nvPr/>
        </p:nvSpPr>
        <p:spPr>
          <a:xfrm>
            <a:off x="11229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1" name="コンテンツ プレースホルダー 2"/>
          <p:cNvSpPr txBox="1">
            <a:spLocks/>
          </p:cNvSpPr>
          <p:nvPr/>
        </p:nvSpPr>
        <p:spPr>
          <a:xfrm>
            <a:off x="41836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2" name="コンテンツ プレースホルダー 2"/>
          <p:cNvSpPr txBox="1">
            <a:spLocks/>
          </p:cNvSpPr>
          <p:nvPr/>
        </p:nvSpPr>
        <p:spPr>
          <a:xfrm>
            <a:off x="69395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3" name="コンテンツ プレースホルダー 2"/>
          <p:cNvSpPr txBox="1">
            <a:spLocks/>
          </p:cNvSpPr>
          <p:nvPr/>
        </p:nvSpPr>
        <p:spPr>
          <a:xfrm>
            <a:off x="99240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4" name="コンテンツ プレースホルダー 2"/>
          <p:cNvSpPr txBox="1">
            <a:spLocks/>
          </p:cNvSpPr>
          <p:nvPr/>
        </p:nvSpPr>
        <p:spPr>
          <a:xfrm>
            <a:off x="792710" y="5429635"/>
            <a:ext cx="11056389" cy="151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i="1"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元画像にカーネル</a:t>
            </a:r>
            <a:r>
              <a:rPr lang="en-US" altLang="ja-JP" sz="2400" i="1" dirty="0" smtClean="0">
                <a:latin typeface="Times New Roman" panose="02020603050405020304" pitchFamily="18" charset="0"/>
                <a:cs typeface="Times New Roman" panose="02020603050405020304" pitchFamily="18" charset="0"/>
              </a:rPr>
              <a:t>h</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を畳み込みノイズ</a:t>
            </a:r>
            <a:r>
              <a:rPr lang="en-US" altLang="ja-JP" sz="2400" i="1" dirty="0" smtClean="0">
                <a:latin typeface="Times New Roman" panose="02020603050405020304" pitchFamily="18" charset="0"/>
                <a:cs typeface="Times New Roman" panose="02020603050405020304" pitchFamily="18" charset="0"/>
              </a:rPr>
              <a:t>n</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が加算されて</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画像が劣化する</a:t>
            </a:r>
            <a:endParaRPr lang="en-US" altLang="ja-JP" sz="2400" dirty="0" smtClean="0">
              <a:latin typeface="Times New Roman" panose="02020603050405020304" pitchFamily="18" charset="0"/>
              <a:cs typeface="Times New Roman" panose="02020603050405020304" pitchFamily="18" charset="0"/>
            </a:endParaRPr>
          </a:p>
          <a:p>
            <a:pPr marL="0" indent="0">
              <a:buNone/>
            </a:pPr>
            <a:r>
              <a:rPr lang="en-US" altLang="ja-JP" sz="2400" i="1" dirty="0">
                <a:latin typeface="Times New Roman" panose="02020603050405020304" pitchFamily="18" charset="0"/>
                <a:cs typeface="Times New Roman" panose="02020603050405020304" pitchFamily="18" charset="0"/>
              </a:rPr>
              <a:t>h</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はボケ</a:t>
            </a:r>
            <a:r>
              <a:rPr lang="ja-JP" altLang="en-US" sz="2400" dirty="0">
                <a:latin typeface="Times New Roman" panose="02020603050405020304" pitchFamily="18" charset="0"/>
                <a:cs typeface="Times New Roman" panose="02020603050405020304" pitchFamily="18" charset="0"/>
              </a:rPr>
              <a:t>の様子を</a:t>
            </a:r>
            <a:r>
              <a:rPr lang="ja-JP" altLang="en-US" sz="2400" dirty="0" smtClean="0">
                <a:latin typeface="Times New Roman" panose="02020603050405020304" pitchFamily="18" charset="0"/>
                <a:cs typeface="Times New Roman" panose="02020603050405020304" pitchFamily="18" charset="0"/>
              </a:rPr>
              <a:t>表すもので </a:t>
            </a:r>
            <a:r>
              <a:rPr lang="ja-JP" altLang="en-US" sz="2400" b="1" dirty="0" smtClean="0">
                <a:solidFill>
                  <a:srgbClr val="FF0000"/>
                </a:solidFill>
                <a:latin typeface="Times New Roman" panose="02020603050405020304" pitchFamily="18" charset="0"/>
                <a:cs typeface="Times New Roman" panose="02020603050405020304" pitchFamily="18" charset="0"/>
              </a:rPr>
              <a:t>点広がり関数 </a:t>
            </a:r>
            <a:r>
              <a:rPr lang="ja-JP" altLang="en-US" sz="2400" dirty="0" smtClean="0">
                <a:latin typeface="Times New Roman" panose="02020603050405020304" pitchFamily="18" charset="0"/>
                <a:cs typeface="Times New Roman" panose="02020603050405020304" pitchFamily="18" charset="0"/>
              </a:rPr>
              <a:t>と呼ばれる</a:t>
            </a:r>
            <a:endParaRPr lang="en-US" altLang="ja-JP" sz="2400" dirty="0" smtClean="0">
              <a:latin typeface="Times New Roman" panose="02020603050405020304" pitchFamily="18" charset="0"/>
              <a:cs typeface="Times New Roman" panose="02020603050405020304" pitchFamily="18" charset="0"/>
            </a:endParaRPr>
          </a:p>
        </p:txBody>
      </p:sp>
      <p:pic>
        <p:nvPicPr>
          <p:cNvPr id="26" name="図 25"/>
          <p:cNvPicPr>
            <a:picLocks noChangeAspect="1"/>
          </p:cNvPicPr>
          <p:nvPr/>
        </p:nvPicPr>
        <p:blipFill rotWithShape="1">
          <a:blip r:embed="rId7">
            <a:extLst>
              <a:ext uri="{28A0092B-C50C-407E-A947-70E740481C1C}">
                <a14:useLocalDpi xmlns:a14="http://schemas.microsoft.com/office/drawing/2010/main" val="0"/>
              </a:ext>
            </a:extLst>
          </a:blip>
          <a:srcRect l="10778" r="17854"/>
          <a:stretch/>
        </p:blipFill>
        <p:spPr>
          <a:xfrm>
            <a:off x="592659" y="2208595"/>
            <a:ext cx="2327104" cy="2171046"/>
          </a:xfrm>
          <a:prstGeom prst="rect">
            <a:avLst/>
          </a:prstGeom>
        </p:spPr>
      </p:pic>
      <p:pic>
        <p:nvPicPr>
          <p:cNvPr id="27" name="図 26"/>
          <p:cNvPicPr>
            <a:picLocks noChangeAspect="1"/>
          </p:cNvPicPr>
          <p:nvPr/>
        </p:nvPicPr>
        <p:blipFill rotWithShape="1">
          <a:blip r:embed="rId8">
            <a:extLst>
              <a:ext uri="{28A0092B-C50C-407E-A947-70E740481C1C}">
                <a14:useLocalDpi xmlns:a14="http://schemas.microsoft.com/office/drawing/2010/main" val="0"/>
              </a:ext>
            </a:extLst>
          </a:blip>
          <a:srcRect l="10608" r="18023"/>
          <a:stretch/>
        </p:blipFill>
        <p:spPr>
          <a:xfrm>
            <a:off x="6497397" y="2194163"/>
            <a:ext cx="2342573" cy="2185477"/>
          </a:xfrm>
          <a:prstGeom prst="rect">
            <a:avLst/>
          </a:prstGeom>
        </p:spPr>
      </p:pic>
      <p:pic>
        <p:nvPicPr>
          <p:cNvPr id="6" name="図 5"/>
          <p:cNvPicPr>
            <a:picLocks noChangeAspect="1"/>
          </p:cNvPicPr>
          <p:nvPr/>
        </p:nvPicPr>
        <p:blipFill rotWithShape="1">
          <a:blip r:embed="rId9">
            <a:extLst>
              <a:ext uri="{28A0092B-C50C-407E-A947-70E740481C1C}">
                <a14:useLocalDpi xmlns:a14="http://schemas.microsoft.com/office/drawing/2010/main" val="0"/>
              </a:ext>
            </a:extLst>
          </a:blip>
          <a:srcRect l="11108" r="17828"/>
          <a:stretch/>
        </p:blipFill>
        <p:spPr>
          <a:xfrm>
            <a:off x="-3721113" y="2539246"/>
            <a:ext cx="2336800" cy="2189428"/>
          </a:xfrm>
          <a:prstGeom prst="rect">
            <a:avLst/>
          </a:prstGeom>
        </p:spPr>
      </p:pic>
    </p:spTree>
    <p:extLst>
      <p:ext uri="{BB962C8B-B14F-4D97-AF65-F5344CB8AC3E}">
        <p14:creationId xmlns:p14="http://schemas.microsoft.com/office/powerpoint/2010/main" val="3731987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点広がり関数 </a:t>
            </a:r>
            <a:r>
              <a:rPr kumimoji="1" lang="en-US" altLang="ja-JP" dirty="0" smtClean="0"/>
              <a:t>(PSF: point spread function)</a:t>
            </a:r>
            <a:endParaRPr kumimoji="1" lang="ja-JP" altLang="en-US" dirty="0"/>
          </a:p>
        </p:txBody>
      </p:sp>
      <p:sp>
        <p:nvSpPr>
          <p:cNvPr id="3" name="コンテンツ プレースホルダー 2"/>
          <p:cNvSpPr>
            <a:spLocks noGrp="1"/>
          </p:cNvSpPr>
          <p:nvPr>
            <p:ph idx="1"/>
          </p:nvPr>
        </p:nvSpPr>
        <p:spPr>
          <a:xfrm>
            <a:off x="698500" y="4445000"/>
            <a:ext cx="10160001" cy="2082800"/>
          </a:xfrm>
        </p:spPr>
        <p:txBody>
          <a:bodyPr>
            <a:normAutofit/>
          </a:bodyPr>
          <a:lstStyle/>
          <a:p>
            <a:r>
              <a:rPr lang="ja-JP" altLang="en-US" dirty="0" smtClean="0"/>
              <a:t>画像劣化</a:t>
            </a:r>
            <a:r>
              <a:rPr lang="ja-JP" altLang="en-US" dirty="0"/>
              <a:t>時</a:t>
            </a:r>
            <a:r>
              <a:rPr lang="ja-JP" altLang="en-US" dirty="0" smtClean="0"/>
              <a:t>に元画像に畳み込まれている関数</a:t>
            </a:r>
            <a:r>
              <a:rPr lang="en-US" altLang="ja-JP" i="1" dirty="0">
                <a:latin typeface="Times New Roman" panose="02020603050405020304" pitchFamily="18" charset="0"/>
                <a:cs typeface="Times New Roman" panose="02020603050405020304" pitchFamily="18" charset="0"/>
              </a:rPr>
              <a:t>h</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x,y</a:t>
            </a:r>
            <a:r>
              <a:rPr lang="en-US" altLang="ja-JP" dirty="0" smtClean="0">
                <a:latin typeface="Times New Roman" panose="02020603050405020304" pitchFamily="18" charset="0"/>
                <a:cs typeface="Times New Roman" panose="02020603050405020304" pitchFamily="18" charset="0"/>
              </a:rPr>
              <a:t>)</a:t>
            </a:r>
            <a:r>
              <a:rPr lang="ja-JP" altLang="en-US" dirty="0" smtClean="0"/>
              <a:t>のこと</a:t>
            </a:r>
            <a:endParaRPr lang="en-US" altLang="ja-JP" dirty="0" smtClean="0"/>
          </a:p>
          <a:p>
            <a:r>
              <a:rPr kumimoji="1" lang="ja-JP" altLang="en-US" dirty="0" smtClean="0"/>
              <a:t>劣化の</a:t>
            </a:r>
            <a:r>
              <a:rPr kumimoji="1" lang="ja-JP" altLang="en-US" dirty="0"/>
              <a:t>特性</a:t>
            </a:r>
            <a:r>
              <a:rPr kumimoji="1" lang="ja-JP" altLang="en-US" dirty="0" smtClean="0"/>
              <a:t>を表す</a:t>
            </a:r>
            <a:endParaRPr kumimoji="1" lang="en-US" altLang="ja-JP" dirty="0" smtClean="0"/>
          </a:p>
          <a:p>
            <a:r>
              <a:rPr kumimoji="1" lang="ja-JP" altLang="en-US" dirty="0" smtClean="0"/>
              <a:t>元画像が点光源のとき、劣化画像に表れる応答を表すため、点広がり関数</a:t>
            </a:r>
            <a:r>
              <a:rPr lang="ja-JP" altLang="en-US" dirty="0"/>
              <a:t>（</a:t>
            </a:r>
            <a:r>
              <a:rPr lang="en-US" altLang="ja-JP" dirty="0" smtClean="0"/>
              <a:t>PSD</a:t>
            </a:r>
            <a:r>
              <a:rPr lang="ja-JP" altLang="en-US" dirty="0" smtClean="0"/>
              <a:t>）やインパルス応答</a:t>
            </a:r>
            <a:r>
              <a:rPr kumimoji="1" lang="ja-JP" altLang="en-US" dirty="0" smtClean="0"/>
              <a:t>と呼ばれる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38</a:t>
            </a:fld>
            <a:endParaRPr lang="ja-JP" altLang="en-US"/>
          </a:p>
        </p:txBody>
      </p:sp>
      <p:sp>
        <p:nvSpPr>
          <p:cNvPr id="33" name="正方形/長方形 32"/>
          <p:cNvSpPr/>
          <p:nvPr/>
        </p:nvSpPr>
        <p:spPr>
          <a:xfrm>
            <a:off x="475344" y="1114664"/>
            <a:ext cx="11391900" cy="28985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919763" y="1760310"/>
            <a:ext cx="644728" cy="1200329"/>
          </a:xfrm>
          <a:prstGeom prst="rect">
            <a:avLst/>
          </a:prstGeom>
        </p:spPr>
        <p:txBody>
          <a:bodyPr wrap="none">
            <a:spAutoFit/>
          </a:bodyPr>
          <a:lstStyle/>
          <a:p>
            <a:r>
              <a:rPr lang="en-US" altLang="ja-JP" sz="7200" dirty="0" smtClean="0"/>
              <a:t>=</a:t>
            </a:r>
            <a:endParaRPr lang="ja-JP" altLang="en-US" sz="7200" dirty="0"/>
          </a:p>
        </p:txBody>
      </p:sp>
      <p:sp>
        <p:nvSpPr>
          <p:cNvPr id="35" name="正方形/長方形 34"/>
          <p:cNvSpPr/>
          <p:nvPr/>
        </p:nvSpPr>
        <p:spPr>
          <a:xfrm>
            <a:off x="5863925" y="1949497"/>
            <a:ext cx="644728" cy="1200329"/>
          </a:xfrm>
          <a:prstGeom prst="rect">
            <a:avLst/>
          </a:prstGeom>
        </p:spPr>
        <p:txBody>
          <a:bodyPr wrap="none">
            <a:spAutoFit/>
          </a:bodyPr>
          <a:lstStyle/>
          <a:p>
            <a:r>
              <a:rPr lang="en-US" altLang="ja-JP" sz="7200" dirty="0" smtClean="0"/>
              <a:t>*</a:t>
            </a:r>
            <a:endParaRPr lang="ja-JP" altLang="en-US" sz="7200" dirty="0"/>
          </a:p>
        </p:txBody>
      </p:sp>
      <p:pic>
        <p:nvPicPr>
          <p:cNvPr id="36" name="図 35"/>
          <p:cNvPicPr>
            <a:picLocks noChangeAspect="1"/>
          </p:cNvPicPr>
          <p:nvPr/>
        </p:nvPicPr>
        <p:blipFill rotWithShape="1">
          <a:blip r:embed="rId2">
            <a:extLst>
              <a:ext uri="{28A0092B-C50C-407E-A947-70E740481C1C}">
                <a14:useLocalDpi xmlns:a14="http://schemas.microsoft.com/office/drawing/2010/main" val="0"/>
              </a:ext>
            </a:extLst>
          </a:blip>
          <a:srcRect l="17048" t="13137" r="16562" b="15063"/>
          <a:stretch/>
        </p:blipFill>
        <p:spPr>
          <a:xfrm>
            <a:off x="3856829" y="1230694"/>
            <a:ext cx="2007474" cy="2171046"/>
          </a:xfrm>
          <a:prstGeom prst="rect">
            <a:avLst/>
          </a:prstGeom>
        </p:spPr>
      </p:pic>
      <p:sp>
        <p:nvSpPr>
          <p:cNvPr id="37" name="正方形/長方形 36"/>
          <p:cNvSpPr/>
          <p:nvPr/>
        </p:nvSpPr>
        <p:spPr>
          <a:xfrm>
            <a:off x="8745545" y="1749800"/>
            <a:ext cx="644728" cy="1200329"/>
          </a:xfrm>
          <a:prstGeom prst="rect">
            <a:avLst/>
          </a:prstGeom>
        </p:spPr>
        <p:txBody>
          <a:bodyPr wrap="none">
            <a:spAutoFit/>
          </a:bodyPr>
          <a:lstStyle/>
          <a:p>
            <a:r>
              <a:rPr lang="en-US" altLang="ja-JP" sz="7200" dirty="0" smtClean="0"/>
              <a:t>+</a:t>
            </a:r>
            <a:endParaRPr lang="ja-JP" altLang="en-US" sz="7200" dirty="0"/>
          </a:p>
        </p:txBody>
      </p:sp>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051" y="1257300"/>
            <a:ext cx="2171700" cy="2171700"/>
          </a:xfrm>
          <a:prstGeom prst="rect">
            <a:avLst/>
          </a:prstGeom>
        </p:spPr>
      </p:pic>
      <p:sp>
        <p:nvSpPr>
          <p:cNvPr id="39" name="コンテンツ プレースホルダー 2"/>
          <p:cNvSpPr txBox="1">
            <a:spLocks/>
          </p:cNvSpPr>
          <p:nvPr/>
        </p:nvSpPr>
        <p:spPr>
          <a:xfrm>
            <a:off x="11229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40" name="コンテンツ プレースホルダー 2"/>
          <p:cNvSpPr txBox="1">
            <a:spLocks/>
          </p:cNvSpPr>
          <p:nvPr/>
        </p:nvSpPr>
        <p:spPr>
          <a:xfrm>
            <a:off x="41836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41" name="コンテンツ プレースホルダー 2"/>
          <p:cNvSpPr txBox="1">
            <a:spLocks/>
          </p:cNvSpPr>
          <p:nvPr/>
        </p:nvSpPr>
        <p:spPr>
          <a:xfrm>
            <a:off x="69395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42" name="コンテンツ プレースホルダー 2"/>
          <p:cNvSpPr txBox="1">
            <a:spLocks/>
          </p:cNvSpPr>
          <p:nvPr/>
        </p:nvSpPr>
        <p:spPr>
          <a:xfrm>
            <a:off x="99240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pic>
        <p:nvPicPr>
          <p:cNvPr id="43" name="図 42"/>
          <p:cNvPicPr>
            <a:picLocks noChangeAspect="1"/>
          </p:cNvPicPr>
          <p:nvPr/>
        </p:nvPicPr>
        <p:blipFill rotWithShape="1">
          <a:blip r:embed="rId4">
            <a:extLst>
              <a:ext uri="{28A0092B-C50C-407E-A947-70E740481C1C}">
                <a14:useLocalDpi xmlns:a14="http://schemas.microsoft.com/office/drawing/2010/main" val="0"/>
              </a:ext>
            </a:extLst>
          </a:blip>
          <a:srcRect l="10778" r="17854"/>
          <a:stretch/>
        </p:blipFill>
        <p:spPr>
          <a:xfrm>
            <a:off x="592659" y="1230695"/>
            <a:ext cx="2327104" cy="2171046"/>
          </a:xfrm>
          <a:prstGeom prst="rect">
            <a:avLst/>
          </a:prstGeom>
        </p:spPr>
      </p:pic>
      <p:pic>
        <p:nvPicPr>
          <p:cNvPr id="44" name="図 43"/>
          <p:cNvPicPr>
            <a:picLocks noChangeAspect="1"/>
          </p:cNvPicPr>
          <p:nvPr/>
        </p:nvPicPr>
        <p:blipFill rotWithShape="1">
          <a:blip r:embed="rId5">
            <a:extLst>
              <a:ext uri="{28A0092B-C50C-407E-A947-70E740481C1C}">
                <a14:useLocalDpi xmlns:a14="http://schemas.microsoft.com/office/drawing/2010/main" val="0"/>
              </a:ext>
            </a:extLst>
          </a:blip>
          <a:srcRect l="10608" r="18023"/>
          <a:stretch/>
        </p:blipFill>
        <p:spPr>
          <a:xfrm>
            <a:off x="6482883" y="1216263"/>
            <a:ext cx="2342573" cy="2185477"/>
          </a:xfrm>
          <a:prstGeom prst="rect">
            <a:avLst/>
          </a:prstGeom>
        </p:spPr>
      </p:pic>
    </p:spTree>
    <p:extLst>
      <p:ext uri="{BB962C8B-B14F-4D97-AF65-F5344CB8AC3E}">
        <p14:creationId xmlns:p14="http://schemas.microsoft.com/office/powerpoint/2010/main" val="32929633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94177"/>
            <a:ext cx="2628900" cy="2505075"/>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265" y="3646714"/>
            <a:ext cx="2628900" cy="2505075"/>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773" y="746234"/>
            <a:ext cx="2628900" cy="2505075"/>
          </a:xfrm>
          <a:prstGeom prst="rect">
            <a:avLst/>
          </a:prstGeom>
        </p:spPr>
      </p:pic>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6174" y="3646714"/>
            <a:ext cx="2628900" cy="2505075"/>
          </a:xfrm>
          <a:prstGeom prst="rect">
            <a:avLst/>
          </a:prstGeom>
        </p:spPr>
      </p:pic>
      <p:pic>
        <p:nvPicPr>
          <p:cNvPr id="23" name="図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98" y="746234"/>
            <a:ext cx="2628900" cy="2505075"/>
          </a:xfrm>
          <a:prstGeom prst="rect">
            <a:avLst/>
          </a:prstGeom>
        </p:spPr>
      </p:pic>
      <p:pic>
        <p:nvPicPr>
          <p:cNvPr id="24" name="図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948" y="746234"/>
            <a:ext cx="2628900" cy="2505075"/>
          </a:xfrm>
          <a:prstGeom prst="rect">
            <a:avLst/>
          </a:prstGeom>
        </p:spPr>
      </p:pic>
      <p:pic>
        <p:nvPicPr>
          <p:cNvPr id="25" name="図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5" y="3646714"/>
            <a:ext cx="2628900" cy="2505075"/>
          </a:xfrm>
          <a:prstGeom prst="rect">
            <a:avLst/>
          </a:prstGeom>
        </p:spPr>
      </p:pic>
    </p:spTree>
    <p:extLst>
      <p:ext uri="{BB962C8B-B14F-4D97-AF65-F5344CB8AC3E}">
        <p14:creationId xmlns:p14="http://schemas.microsoft.com/office/powerpoint/2010/main" val="2151004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游ゴシック" panose="020B0400000000000000" pitchFamily="50" charset="-128"/>
                <a:ea typeface="游ゴシック" panose="020B0400000000000000" pitchFamily="50" charset="-128"/>
              </a:rPr>
              <a:t>Contents</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p:txBody>
          <a:bodyPr>
            <a:normAutofit/>
          </a:bodyPr>
          <a:lstStyle/>
          <a:p>
            <a:pPr marL="0" indent="0">
              <a:buNone/>
            </a:pPr>
            <a:r>
              <a:rPr lang="ja-JP" altLang="en-US" dirty="0">
                <a:latin typeface="游ゴシック" panose="020B0400000000000000" pitchFamily="50" charset="-128"/>
                <a:ea typeface="游ゴシック" panose="020B0400000000000000" pitchFamily="50" charset="-128"/>
              </a:rPr>
              <a:t>達成目標</a:t>
            </a:r>
            <a:endParaRPr lang="en-US" altLang="ja-JP"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線形フィルタ（</a:t>
            </a:r>
            <a:r>
              <a:rPr lang="en-US" altLang="ja-JP" sz="2400" dirty="0" smtClean="0">
                <a:latin typeface="游ゴシック" panose="020B0400000000000000" pitchFamily="50" charset="-128"/>
                <a:ea typeface="游ゴシック" panose="020B0400000000000000" pitchFamily="50" charset="-128"/>
              </a:rPr>
              <a:t>Convolution</a:t>
            </a:r>
            <a:r>
              <a:rPr lang="ja-JP" altLang="en-US" sz="2400" dirty="0" smtClean="0">
                <a:latin typeface="游ゴシック" panose="020B0400000000000000" pitchFamily="50" charset="-128"/>
                <a:ea typeface="游ゴシック" panose="020B0400000000000000" pitchFamily="50" charset="-128"/>
              </a:rPr>
              <a:t>）の計算方法や性質について正しく説明できる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フーリエ変換の計算方法や性質について正しく説明できる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逆</a:t>
            </a:r>
            <a:r>
              <a:rPr lang="ja-JP" altLang="en-US" sz="2400" dirty="0" smtClean="0">
                <a:latin typeface="游ゴシック" panose="020B0400000000000000" pitchFamily="50" charset="-128"/>
                <a:ea typeface="游ゴシック" panose="020B0400000000000000" pitchFamily="50" charset="-128"/>
              </a:rPr>
              <a:t>畳み込み</a:t>
            </a:r>
            <a:r>
              <a:rPr lang="en-US" altLang="ja-JP" sz="2400" dirty="0" smtClean="0">
                <a:latin typeface="游ゴシック" panose="020B0400000000000000" pitchFamily="50" charset="-128"/>
                <a:ea typeface="游ゴシック" panose="020B0400000000000000" pitchFamily="50" charset="-128"/>
              </a:rPr>
              <a:t>(Deconvolution)</a:t>
            </a:r>
            <a:r>
              <a:rPr lang="ja-JP" altLang="en-US" sz="2400" dirty="0" smtClean="0">
                <a:latin typeface="游ゴシック" panose="020B0400000000000000" pitchFamily="50" charset="-128"/>
                <a:ea typeface="游ゴシック" panose="020B0400000000000000" pitchFamily="50" charset="-128"/>
              </a:rPr>
              <a:t>について正しく説明できる</a:t>
            </a:r>
            <a:endParaRPr lang="en-US" altLang="ja-JP" sz="2400"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Contents</a:t>
            </a:r>
          </a:p>
          <a:p>
            <a:r>
              <a:rPr kumimoji="1" lang="ja-JP" altLang="en-US" sz="2400" dirty="0" smtClean="0">
                <a:latin typeface="游ゴシック" panose="020B0400000000000000" pitchFamily="50" charset="-128"/>
                <a:ea typeface="游ゴシック" panose="020B0400000000000000" pitchFamily="50" charset="-128"/>
              </a:rPr>
              <a:t>復習 </a:t>
            </a:r>
            <a:r>
              <a:rPr kumimoji="1" lang="en-US" altLang="ja-JP" sz="2400" dirty="0" smtClean="0">
                <a:latin typeface="游ゴシック" panose="020B0400000000000000" pitchFamily="50" charset="-128"/>
                <a:ea typeface="游ゴシック" panose="020B0400000000000000" pitchFamily="50" charset="-128"/>
              </a:rPr>
              <a:t>: </a:t>
            </a:r>
            <a:r>
              <a:rPr kumimoji="1" lang="ja-JP" altLang="en-US" sz="2400" dirty="0" smtClean="0">
                <a:latin typeface="游ゴシック" panose="020B0400000000000000" pitchFamily="50" charset="-128"/>
                <a:ea typeface="游ゴシック" panose="020B0400000000000000" pitchFamily="50" charset="-128"/>
              </a:rPr>
              <a:t>線形フィルタ（</a:t>
            </a:r>
            <a:r>
              <a:rPr kumimoji="1" lang="en-US" altLang="ja-JP" sz="2400" dirty="0" smtClean="0">
                <a:latin typeface="游ゴシック" panose="020B0400000000000000" pitchFamily="50" charset="-128"/>
                <a:ea typeface="游ゴシック" panose="020B0400000000000000" pitchFamily="50" charset="-128"/>
              </a:rPr>
              <a:t>Convolution</a:t>
            </a:r>
            <a:r>
              <a:rPr kumimoji="1" lang="ja-JP" altLang="en-US" sz="2400" dirty="0" smtClean="0">
                <a:latin typeface="游ゴシック" panose="020B0400000000000000" pitchFamily="50" charset="-128"/>
                <a:ea typeface="游ゴシック" panose="020B0400000000000000" pitchFamily="50" charset="-128"/>
              </a:rPr>
              <a:t>）</a:t>
            </a:r>
            <a:endParaRPr kumimoji="1" lang="en-US" altLang="ja-JP" sz="2400" dirty="0" smtClean="0">
              <a:latin typeface="游ゴシック" panose="020B0400000000000000" pitchFamily="50" charset="-128"/>
              <a:ea typeface="游ゴシック" panose="020B0400000000000000" pitchFamily="50" charset="-128"/>
            </a:endParaRPr>
          </a:p>
          <a:p>
            <a:r>
              <a:rPr kumimoji="1" lang="ja-JP" altLang="en-US" sz="2400" dirty="0" smtClean="0">
                <a:latin typeface="游ゴシック" panose="020B0400000000000000" pitchFamily="50" charset="-128"/>
                <a:ea typeface="游ゴシック" panose="020B0400000000000000" pitchFamily="50" charset="-128"/>
              </a:rPr>
              <a:t>復習 </a:t>
            </a:r>
            <a:r>
              <a:rPr kumimoji="1" lang="en-US" altLang="ja-JP" sz="2400" dirty="0" smtClean="0">
                <a:latin typeface="游ゴシック" panose="020B0400000000000000" pitchFamily="50" charset="-128"/>
                <a:ea typeface="游ゴシック" panose="020B0400000000000000" pitchFamily="50" charset="-128"/>
              </a:rPr>
              <a:t>: </a:t>
            </a:r>
            <a:r>
              <a:rPr kumimoji="1" lang="ja-JP" altLang="en-US" sz="2400" dirty="0" smtClean="0">
                <a:latin typeface="游ゴシック" panose="020B0400000000000000" pitchFamily="50" charset="-128"/>
                <a:ea typeface="游ゴシック" panose="020B0400000000000000" pitchFamily="50" charset="-128"/>
              </a:rPr>
              <a:t>フーリエ変換</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dirty="0" smtClean="0">
                <a:latin typeface="游ゴシック" panose="020B0400000000000000" pitchFamily="50" charset="-128"/>
                <a:ea typeface="游ゴシック" panose="020B0400000000000000" pitchFamily="50" charset="-128"/>
              </a:rPr>
              <a:t>逆畳み込み </a:t>
            </a:r>
            <a:r>
              <a:rPr lang="en-US" altLang="ja-JP" dirty="0" smtClean="0">
                <a:latin typeface="游ゴシック" panose="020B0400000000000000" pitchFamily="50" charset="-128"/>
                <a:ea typeface="游ゴシック" panose="020B0400000000000000" pitchFamily="50" charset="-128"/>
              </a:rPr>
              <a:t>(Deconvolution)</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6503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94176"/>
            <a:ext cx="2628900" cy="2505075"/>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2079" y="3510894"/>
            <a:ext cx="2628900" cy="250507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291" y="890314"/>
            <a:ext cx="2628900" cy="2505075"/>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9681" y="3499567"/>
            <a:ext cx="2628900" cy="2505075"/>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5287" y="890314"/>
            <a:ext cx="2628900" cy="2505075"/>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7283" y="3510894"/>
            <a:ext cx="2628900" cy="2505075"/>
          </a:xfrm>
          <a:prstGeom prst="rect">
            <a:avLst/>
          </a:prstGeom>
        </p:spPr>
      </p:pic>
      <p:pic>
        <p:nvPicPr>
          <p:cNvPr id="19" name="図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7283" y="890313"/>
            <a:ext cx="2628900" cy="2505075"/>
          </a:xfrm>
          <a:prstGeom prst="rect">
            <a:avLst/>
          </a:prstGeom>
        </p:spPr>
      </p:pic>
    </p:spTree>
    <p:extLst>
      <p:ext uri="{BB962C8B-B14F-4D97-AF65-F5344CB8AC3E}">
        <p14:creationId xmlns:p14="http://schemas.microsoft.com/office/powerpoint/2010/main" val="23190736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3" name="コンテンツ プレースホルダー 2"/>
          <p:cNvSpPr>
            <a:spLocks noGrp="1"/>
          </p:cNvSpPr>
          <p:nvPr>
            <p:ph idx="1"/>
          </p:nvPr>
        </p:nvSpPr>
        <p:spPr>
          <a:xfrm>
            <a:off x="457199" y="2700807"/>
            <a:ext cx="11473211" cy="452421"/>
          </a:xfrm>
        </p:spPr>
        <p:txBody>
          <a:bodyPr>
            <a:normAutofit lnSpcReduction="10000"/>
          </a:bodyPr>
          <a:lstStyle/>
          <a:p>
            <a:r>
              <a:rPr kumimoji="1" lang="ja-JP" altLang="en-US" dirty="0" smtClean="0"/>
              <a:t>劣化画像と点広がり関数</a:t>
            </a:r>
            <a:r>
              <a:rPr lang="ja-JP" altLang="en-US" dirty="0" smtClean="0"/>
              <a:t>から</a:t>
            </a:r>
            <a:r>
              <a:rPr kumimoji="1" lang="ja-JP" altLang="en-US" dirty="0" smtClean="0"/>
              <a:t>元画像を取得する問題を考える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sp>
        <p:nvSpPr>
          <p:cNvPr id="7" name="右矢印 6"/>
          <p:cNvSpPr/>
          <p:nvPr/>
        </p:nvSpPr>
        <p:spPr>
          <a:xfrm>
            <a:off x="4354685" y="1286825"/>
            <a:ext cx="1486374" cy="845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p>
        </p:txBody>
      </p:sp>
      <p:sp>
        <p:nvSpPr>
          <p:cNvPr id="10" name="コンテンツ プレースホルダー 2"/>
          <p:cNvSpPr txBox="1">
            <a:spLocks/>
          </p:cNvSpPr>
          <p:nvPr/>
        </p:nvSpPr>
        <p:spPr>
          <a:xfrm>
            <a:off x="457199" y="4059707"/>
            <a:ext cx="11473211" cy="452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mc:AlternateContent xmlns:mc="http://schemas.openxmlformats.org/markup-compatibility/2006" xmlns:a14="http://schemas.microsoft.com/office/drawing/2010/main">
        <mc:Choice Requires="a14">
          <p:sp>
            <p:nvSpPr>
              <p:cNvPr id="11" name="正方形/長方形 10"/>
              <p:cNvSpPr/>
              <p:nvPr/>
            </p:nvSpPr>
            <p:spPr>
              <a:xfrm>
                <a:off x="665843" y="3315287"/>
                <a:ext cx="11176000" cy="523220"/>
              </a:xfrm>
              <a:prstGeom prst="rect">
                <a:avLst/>
              </a:prstGeom>
            </p:spPr>
            <p:txBody>
              <a:bodyPr wrap="square">
                <a:spAutoFit/>
              </a:bodyPr>
              <a:lstStyle/>
              <a:p>
                <a14:m>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𝑛</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b="0" i="1">
                        <a:latin typeface="Cambria Math" panose="02040503050406030204" pitchFamily="18" charset="0"/>
                        <a:ea typeface="メイリオ" panose="020B0604030504040204" pitchFamily="50" charset="-128"/>
                        <a:cs typeface="Times New Roman" panose="02020603050405020304" pitchFamily="18" charset="0"/>
                      </a:rPr>
                      <m:t> </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は既知で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がほしい</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65843" y="3315287"/>
                <a:ext cx="11176000" cy="523220"/>
              </a:xfrm>
              <a:prstGeom prst="rect">
                <a:avLst/>
              </a:prstGeom>
              <a:blipFill rotWithShape="0">
                <a:blip r:embed="rId6"/>
                <a:stretch>
                  <a:fillRect l="-273" t="-186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665842" y="3952101"/>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𝑁</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両辺をフーリエ変換（大文字で表現）</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665842" y="3952101"/>
                <a:ext cx="11642271" cy="523220"/>
              </a:xfrm>
              <a:prstGeom prst="rect">
                <a:avLst/>
              </a:prstGeom>
              <a:blipFill rotWithShape="0">
                <a:blip r:embed="rId7"/>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65842" y="4619758"/>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ちょっと強引だけどノイズの影響を無視</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665842" y="4619758"/>
                <a:ext cx="11642271" cy="523220"/>
              </a:xfrm>
              <a:prstGeom prst="rect">
                <a:avLst/>
              </a:prstGeom>
              <a:blipFill rotWithShape="0">
                <a:blip r:embed="rId8"/>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65842" y="5113245"/>
                <a:ext cx="11642271" cy="747449"/>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について整理</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665842" y="5113245"/>
                <a:ext cx="11642271" cy="747449"/>
              </a:xfrm>
              <a:prstGeom prst="rect">
                <a:avLst/>
              </a:prstGeom>
              <a:blipFill rotWithShape="0">
                <a:blip r:embed="rId9"/>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651329" y="5795419"/>
                <a:ext cx="11642271" cy="1060483"/>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両辺逆フーリエ</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51329" y="5795419"/>
                <a:ext cx="11642271" cy="1060483"/>
              </a:xfrm>
              <a:prstGeom prst="rect">
                <a:avLst/>
              </a:prstGeom>
              <a:blipFill rotWithShape="0">
                <a:blip r:embed="rId10"/>
                <a:stretch>
                  <a:fillRect/>
                </a:stretch>
              </a:blipFill>
            </p:spPr>
            <p:txBody>
              <a:bodyPr/>
              <a:lstStyle/>
              <a:p>
                <a:r>
                  <a:rPr lang="ja-JP" altLang="en-US">
                    <a:noFill/>
                  </a:rPr>
                  <a:t> </a:t>
                </a:r>
              </a:p>
            </p:txBody>
          </p:sp>
        </mc:Fallback>
      </mc:AlternateContent>
      <p:pic>
        <p:nvPicPr>
          <p:cNvPr id="20" name="図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6413" y="907315"/>
            <a:ext cx="1675485" cy="1596567"/>
          </a:xfrm>
          <a:prstGeom prst="rect">
            <a:avLst/>
          </a:prstGeom>
        </p:spPr>
      </p:pic>
      <p:pic>
        <p:nvPicPr>
          <p:cNvPr id="21" name="図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97570" y="907315"/>
            <a:ext cx="1675485" cy="1596567"/>
          </a:xfrm>
          <a:prstGeom prst="rect">
            <a:avLst/>
          </a:prstGeom>
        </p:spPr>
      </p:pic>
      <p:pic>
        <p:nvPicPr>
          <p:cNvPr id="22" name="図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842" y="907315"/>
            <a:ext cx="1675485" cy="1596567"/>
          </a:xfrm>
          <a:prstGeom prst="rect">
            <a:avLst/>
          </a:prstGeom>
        </p:spPr>
      </p:pic>
    </p:spTree>
    <p:extLst>
      <p:ext uri="{BB962C8B-B14F-4D97-AF65-F5344CB8AC3E}">
        <p14:creationId xmlns:p14="http://schemas.microsoft.com/office/powerpoint/2010/main" val="16281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312" y="4933511"/>
            <a:ext cx="1765737" cy="1682568"/>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56" y="2533150"/>
            <a:ext cx="1747017" cy="166473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0032" y="2516197"/>
            <a:ext cx="1747017" cy="1664730"/>
          </a:xfrm>
          <a:prstGeom prst="rect">
            <a:avLst/>
          </a:prstGeom>
        </p:spPr>
      </p:pic>
      <p:sp>
        <p:nvSpPr>
          <p:cNvPr id="19" name="正方形/長方形 18"/>
          <p:cNvSpPr/>
          <p:nvPr/>
        </p:nvSpPr>
        <p:spPr>
          <a:xfrm>
            <a:off x="642257" y="898069"/>
            <a:ext cx="10121900" cy="1235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dirty="0"/>
          </a:p>
        </p:txBody>
      </p:sp>
      <mc:AlternateContent xmlns:mc="http://schemas.openxmlformats.org/markup-compatibility/2006" xmlns:a14="http://schemas.microsoft.com/office/drawing/2010/main">
        <mc:Choice Requires="a14">
          <p:sp>
            <p:nvSpPr>
              <p:cNvPr id="16" name="正方形/長方形 15"/>
              <p:cNvSpPr/>
              <p:nvPr/>
            </p:nvSpPr>
            <p:spPr>
              <a:xfrm>
                <a:off x="680357" y="991190"/>
                <a:ext cx="49076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80357" y="991190"/>
                <a:ext cx="4907643" cy="106048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089970" y="907534"/>
                <a:ext cx="4648452" cy="1200329"/>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元画像</a:t>
                </a:r>
                <a:endParaRPr lang="en-US" altLang="ja-JP" sz="2400" i="1" dirty="0" smtClean="0">
                  <a:latin typeface="Cambria Math" panose="020405030504060302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画像のフーリエ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点広がり関数の</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6089970" y="907534"/>
                <a:ext cx="4648452" cy="1200329"/>
              </a:xfrm>
              <a:prstGeom prst="rect">
                <a:avLst/>
              </a:prstGeom>
              <a:blipFill rotWithShape="0">
                <a:blip r:embed="rId7"/>
                <a:stretch>
                  <a:fillRect l="-1048" t="-6091" r="-1048" b="-11675"/>
                </a:stretch>
              </a:blipFill>
            </p:spPr>
            <p:txBody>
              <a:bodyPr/>
              <a:lstStyle/>
              <a:p>
                <a:r>
                  <a:rPr lang="ja-JP" altLang="en-US">
                    <a:noFill/>
                  </a:rPr>
                  <a:t> </a:t>
                </a:r>
              </a:p>
            </p:txBody>
          </p:sp>
        </mc:Fallback>
      </mc:AlternateContent>
      <p:pic>
        <p:nvPicPr>
          <p:cNvPr id="24" name="図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741" y="4933511"/>
            <a:ext cx="1682750" cy="1682750"/>
          </a:xfrm>
          <a:prstGeom prst="rect">
            <a:avLst/>
          </a:prstGeom>
        </p:spPr>
      </p:pic>
      <p:sp>
        <p:nvSpPr>
          <p:cNvPr id="26" name="正方形/長方形 25"/>
          <p:cNvSpPr/>
          <p:nvPr/>
        </p:nvSpPr>
        <p:spPr>
          <a:xfrm>
            <a:off x="675575" y="3507092"/>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27" name="正方形/長方形 26"/>
          <p:cNvSpPr/>
          <p:nvPr/>
        </p:nvSpPr>
        <p:spPr>
          <a:xfrm>
            <a:off x="2441312" y="3591175"/>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1" name="正方形/長方形 30"/>
          <p:cNvSpPr/>
          <p:nvPr/>
        </p:nvSpPr>
        <p:spPr>
          <a:xfrm>
            <a:off x="675575"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2" name="正方形/長方形 31"/>
          <p:cNvSpPr/>
          <p:nvPr/>
        </p:nvSpPr>
        <p:spPr>
          <a:xfrm>
            <a:off x="2441312"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3" name="右矢印 32"/>
          <p:cNvSpPr/>
          <p:nvPr/>
        </p:nvSpPr>
        <p:spPr>
          <a:xfrm rot="5400000">
            <a:off x="2133599" y="4046481"/>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rotWithShape="1">
          <a:blip r:embed="rId9" cstate="print">
            <a:extLst>
              <a:ext uri="{28A0092B-C50C-407E-A947-70E740481C1C}">
                <a14:useLocalDpi xmlns:a14="http://schemas.microsoft.com/office/drawing/2010/main" val="0"/>
              </a:ext>
            </a:extLst>
          </a:blip>
          <a:srcRect t="2452" b="2135"/>
          <a:stretch/>
        </p:blipFill>
        <p:spPr>
          <a:xfrm>
            <a:off x="4837744" y="4933511"/>
            <a:ext cx="1747017" cy="1666875"/>
          </a:xfrm>
          <a:prstGeom prst="rect">
            <a:avLst/>
          </a:prstGeom>
        </p:spPr>
      </p:pic>
      <p:sp>
        <p:nvSpPr>
          <p:cNvPr id="35" name="正方形/長方形 34"/>
          <p:cNvSpPr/>
          <p:nvPr/>
        </p:nvSpPr>
        <p:spPr>
          <a:xfrm>
            <a:off x="4837745" y="6071615"/>
            <a:ext cx="891591" cy="584775"/>
          </a:xfrm>
          <a:prstGeom prst="rect">
            <a:avLst/>
          </a:prstGeom>
        </p:spPr>
        <p:txBody>
          <a:bodyPr wrap="none">
            <a:spAutoFit/>
          </a:bodyPr>
          <a:lstStyle/>
          <a:p>
            <a:r>
              <a:rPr lang="en-US" altLang="ja-JP" sz="3200" i="1" dirty="0" smtClean="0">
                <a:solidFill>
                  <a:schemeClr val="bg1"/>
                </a:solidFill>
                <a:latin typeface="Times New Roman" panose="02020603050405020304" pitchFamily="18" charset="0"/>
                <a:cs typeface="Times New Roman" panose="02020603050405020304" pitchFamily="18" charset="0"/>
              </a:rPr>
              <a:t>G/H</a:t>
            </a:r>
            <a:endParaRPr lang="ja-JP" altLang="en-US" sz="3200" i="1" dirty="0">
              <a:solidFill>
                <a:schemeClr val="bg1"/>
              </a:solidFill>
              <a:latin typeface="Times New Roman" panose="02020603050405020304" pitchFamily="18" charset="0"/>
              <a:cs typeface="Times New Roman" panose="02020603050405020304" pitchFamily="18" charset="0"/>
            </a:endParaRPr>
          </a:p>
        </p:txBody>
      </p:sp>
      <p:sp>
        <p:nvSpPr>
          <p:cNvPr id="36" name="右矢印 35"/>
          <p:cNvSpPr/>
          <p:nvPr/>
        </p:nvSpPr>
        <p:spPr>
          <a:xfrm>
            <a:off x="4282965" y="5407573"/>
            <a:ext cx="451945" cy="62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569486" y="4389959"/>
            <a:ext cx="1569660" cy="369332"/>
          </a:xfrm>
          <a:prstGeom prst="rect">
            <a:avLst/>
          </a:prstGeom>
        </p:spPr>
        <p:txBody>
          <a:bodyPr wrap="none">
            <a:spAutoFit/>
          </a:bodyPr>
          <a:lstStyle/>
          <a:p>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フーリエ変換</a:t>
            </a:r>
            <a:endParaRPr lang="ja-JP" altLang="en-US" dirty="0"/>
          </a:p>
        </p:txBody>
      </p:sp>
      <p:sp>
        <p:nvSpPr>
          <p:cNvPr id="38" name="右矢印 37"/>
          <p:cNvSpPr/>
          <p:nvPr/>
        </p:nvSpPr>
        <p:spPr>
          <a:xfrm rot="16200000">
            <a:off x="5470633" y="4093778"/>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769886" y="4426745"/>
            <a:ext cx="1800493" cy="369332"/>
          </a:xfrm>
          <a:prstGeom prst="rect">
            <a:avLst/>
          </a:prstGeom>
        </p:spPr>
        <p:txBody>
          <a:bodyPr wrap="none">
            <a:spAutoFit/>
          </a:bodyPr>
          <a:lstStyle/>
          <a:p>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逆フーリエ</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dirty="0"/>
          </a:p>
        </p:txBody>
      </p:sp>
      <p:grpSp>
        <p:nvGrpSpPr>
          <p:cNvPr id="5" name="グループ化 4"/>
          <p:cNvGrpSpPr/>
          <p:nvPr/>
        </p:nvGrpSpPr>
        <p:grpSpPr>
          <a:xfrm>
            <a:off x="7086600" y="2667000"/>
            <a:ext cx="4885440" cy="3697188"/>
            <a:chOff x="7086600" y="2667000"/>
            <a:chExt cx="4885440" cy="3697188"/>
          </a:xfrm>
        </p:grpSpPr>
        <mc:AlternateContent xmlns:mc="http://schemas.openxmlformats.org/markup-compatibility/2006" xmlns:a14="http://schemas.microsoft.com/office/drawing/2010/main">
          <mc:Choice Requires="a14">
            <p:sp>
              <p:nvSpPr>
                <p:cNvPr id="43" name="テキスト ボックス 42"/>
                <p:cNvSpPr txBox="1"/>
                <p:nvPr/>
              </p:nvSpPr>
              <p:spPr>
                <a:xfrm>
                  <a:off x="7086600" y="2667000"/>
                  <a:ext cx="4885440" cy="3636893"/>
                </a:xfrm>
                <a:prstGeom prst="rect">
                  <a:avLst/>
                </a:prstGeom>
                <a:noFill/>
              </p:spPr>
              <p:txBody>
                <a:bodyPr wrap="none" rtlCol="0">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この手法の問題</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ノイズを無視</a:t>
                  </a:r>
                  <a:endPar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は高周波部分でほぼゼロ</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a:t>
                  </a: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単純に </a:t>
                  </a:r>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G/H </a:t>
                  </a:r>
                  <a:r>
                    <a:rPr kumimoji="1"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を実装すると</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ノイズが</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強調される</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左の例では</a:t>
                  </a: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H</a:t>
                  </a:r>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以下の通り拡張した</a:t>
                  </a:r>
                  <a:endPar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86600" y="2667000"/>
                  <a:ext cx="4885440" cy="3636893"/>
                </a:xfrm>
                <a:prstGeom prst="rect">
                  <a:avLst/>
                </a:prstGeom>
                <a:blipFill>
                  <a:blip r:embed="rId10"/>
                  <a:stretch>
                    <a:fillRect l="-2622" t="-15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9680543" y="6025634"/>
                  <a:ext cx="2190215" cy="338554"/>
                </a:xfrm>
                <a:prstGeom prst="rect">
                  <a:avLst/>
                </a:prstGeom>
              </p:spPr>
              <p:txBody>
                <a:bodyPr wrap="none">
                  <a:spAutoFit/>
                </a:bodyPr>
                <a:lstStyle/>
                <a:p>
                  <a:r>
                    <a:rPr lang="ja-JP" altLang="en-US" sz="1600" b="0" dirty="0" smtClean="0">
                      <a:ea typeface="メイリオ" panose="020B0604030504040204" pitchFamily="50" charset="-128"/>
                      <a:cs typeface="Times New Roman" panose="02020603050405020304" pitchFamily="18" charset="0"/>
                    </a:rPr>
                    <a:t>ここでは</a:t>
                  </a:r>
                  <a14:m>
                    <m:oMath xmlns:m="http://schemas.openxmlformats.org/officeDocument/2006/math">
                      <m:r>
                        <a:rPr lang="en-US" altLang="ja-JP" sz="1600" b="0" i="0" smtClean="0">
                          <a:latin typeface="Cambria Math" panose="02040503050406030204" pitchFamily="18" charset="0"/>
                          <a:ea typeface="メイリオ" panose="020B0604030504040204" pitchFamily="50" charset="-128"/>
                          <a:cs typeface="Times New Roman" panose="02020603050405020304" pitchFamily="18" charset="0"/>
                        </a:rPr>
                        <m:t> </m:t>
                      </m:r>
                      <m:r>
                        <a:rPr lang="en-US" altLang="ja-JP" sz="1600" i="1">
                          <a:latin typeface="Cambria Math" panose="02040503050406030204" pitchFamily="18" charset="0"/>
                          <a:ea typeface="メイリオ" panose="020B0604030504040204" pitchFamily="50" charset="-128"/>
                          <a:cs typeface="Times New Roman" panose="02020603050405020304" pitchFamily="18" charset="0"/>
                        </a:rPr>
                        <m:t>𝑡</m:t>
                      </m:r>
                    </m:oMath>
                  </a14:m>
                  <a:r>
                    <a:rPr lang="en-US" altLang="ja-JP" sz="1600" dirty="0" smtClean="0"/>
                    <a:t>=0.01</a:t>
                  </a:r>
                  <a:r>
                    <a:rPr lang="ja-JP" altLang="en-US" sz="1600" dirty="0" smtClean="0"/>
                    <a:t>を利用</a:t>
                  </a:r>
                  <a:endParaRPr lang="ja-JP" altLang="en-US" sz="16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9680543" y="6025634"/>
                  <a:ext cx="2190215" cy="338554"/>
                </a:xfrm>
                <a:prstGeom prst="rect">
                  <a:avLst/>
                </a:prstGeom>
                <a:blipFill>
                  <a:blip r:embed="rId11"/>
                  <a:stretch>
                    <a:fillRect l="-1393" t="-12500" b="-25000"/>
                  </a:stretch>
                </a:blipFill>
              </p:spPr>
              <p:txBody>
                <a:bodyPr/>
                <a:lstStyle/>
                <a:p>
                  <a:r>
                    <a:rPr lang="ja-JP" altLang="en-US">
                      <a:noFill/>
                    </a:rPr>
                    <a:t> </a:t>
                  </a:r>
                </a:p>
              </p:txBody>
            </p:sp>
          </mc:Fallback>
        </mc:AlternateContent>
      </p:grpSp>
      <p:pic>
        <p:nvPicPr>
          <p:cNvPr id="25" name="図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37744" y="2504178"/>
            <a:ext cx="1759630" cy="1676749"/>
          </a:xfrm>
          <a:prstGeom prst="rect">
            <a:avLst/>
          </a:prstGeom>
        </p:spPr>
      </p:pic>
    </p:spTree>
    <p:extLst>
      <p:ext uri="{BB962C8B-B14F-4D97-AF65-F5344CB8AC3E}">
        <p14:creationId xmlns:p14="http://schemas.microsoft.com/office/powerpoint/2010/main" val="141036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785" y="3553468"/>
            <a:ext cx="3183928" cy="3033960"/>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2785" y="283418"/>
            <a:ext cx="3183928" cy="3033960"/>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027" y="283418"/>
            <a:ext cx="3183928" cy="3033960"/>
          </a:xfrm>
          <a:prstGeom prst="rect">
            <a:avLst/>
          </a:prstGeom>
        </p:spPr>
      </p:pic>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027" y="3551134"/>
            <a:ext cx="3183928" cy="3033960"/>
          </a:xfrm>
          <a:prstGeom prst="rect">
            <a:avLst/>
          </a:prstGeom>
        </p:spPr>
      </p:pic>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61" y="3551134"/>
            <a:ext cx="3183928" cy="303396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p:grpSp>
        <p:nvGrpSpPr>
          <p:cNvPr id="10" name="グループ化 9"/>
          <p:cNvGrpSpPr/>
          <p:nvPr/>
        </p:nvGrpSpPr>
        <p:grpSpPr>
          <a:xfrm>
            <a:off x="5346432" y="2619386"/>
            <a:ext cx="2697412" cy="4105264"/>
            <a:chOff x="849986" y="2587198"/>
            <a:chExt cx="2660857" cy="4049630"/>
          </a:xfrm>
        </p:grpSpPr>
        <mc:AlternateContent xmlns:mc="http://schemas.openxmlformats.org/markup-compatibility/2006" xmlns:a14="http://schemas.microsoft.com/office/drawing/2010/main">
          <mc:Choice Requires="a14">
            <p:sp>
              <p:nvSpPr>
                <p:cNvPr id="29" name="正方形/長方形 28"/>
                <p:cNvSpPr/>
                <p:nvPr/>
              </p:nvSpPr>
              <p:spPr>
                <a:xfrm>
                  <a:off x="863880" y="2587198"/>
                  <a:ext cx="2383600" cy="747449"/>
                </a:xfrm>
                <a:prstGeom prst="rect">
                  <a:avLst/>
                </a:prstGeom>
              </p:spPr>
              <p:txBody>
                <a:bodyPr wrap="none">
                  <a:spAutoFit/>
                </a:bodyPr>
                <a:lstStyle/>
                <a:p>
                  <a14:m>
                    <m:oMath xmlns:m="http://schemas.openxmlformats.org/officeDocument/2006/math">
                      <m:f>
                        <m:f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i="1" dirty="0" smtClean="0">
                      <a:solidFill>
                        <a:schemeClr val="bg1"/>
                      </a:solidFill>
                      <a:latin typeface="Times New Roman" panose="02020603050405020304" pitchFamily="18" charset="0"/>
                      <a:cs typeface="Times New Roman" panose="02020603050405020304" pitchFamily="18" charset="0"/>
                    </a:rPr>
                    <a:t>　</a:t>
                  </a:r>
                  <a:endParaRPr lang="ja-JP" altLang="en-US" sz="2800"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863880" y="2587198"/>
                  <a:ext cx="2383600" cy="74744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49986" y="5852959"/>
                  <a:ext cx="2660857"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0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e>
                        </m:d>
                      </m:oMath>
                    </m:oMathPara>
                  </a14:m>
                  <a:endParaRPr lang="ja-JP" altLang="en-US" sz="2000"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49986" y="5852959"/>
                  <a:ext cx="2660857" cy="783869"/>
                </a:xfrm>
                <a:prstGeom prst="rect">
                  <a:avLst/>
                </a:prstGeom>
                <a:blipFill rotWithShape="0">
                  <a:blip r:embed="rId9"/>
                  <a:stretch>
                    <a:fillRect/>
                  </a:stretch>
                </a:blipFill>
              </p:spPr>
              <p:txBody>
                <a:bodyPr/>
                <a:lstStyle/>
                <a:p>
                  <a:r>
                    <a:rPr lang="ja-JP" altLang="en-US">
                      <a:noFill/>
                    </a:rPr>
                    <a:t> </a:t>
                  </a:r>
                </a:p>
              </p:txBody>
            </p:sp>
          </mc:Fallback>
        </mc:AlternateContent>
      </p:grpSp>
      <p:sp>
        <p:nvSpPr>
          <p:cNvPr id="41" name="テキスト ボックス 40"/>
          <p:cNvSpPr txBox="1"/>
          <p:nvPr/>
        </p:nvSpPr>
        <p:spPr>
          <a:xfrm>
            <a:off x="361950" y="476250"/>
            <a:ext cx="4762501" cy="3354765"/>
          </a:xfrm>
          <a:prstGeom prst="rect">
            <a:avLst/>
          </a:prstGeom>
          <a:noFill/>
        </p:spPr>
        <p:txBody>
          <a:bodyPr wrap="square" rtlCol="0">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正解との</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比較</a:t>
            </a:r>
            <a:endPar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正解</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が復元</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手法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する閾値処理の影響が見られる</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閾値処理を</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行なわないと高周波成分に存在するノイズが強調され画像はうまく復元されない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713723" y="6124694"/>
                <a:ext cx="3113866" cy="523220"/>
              </a:xfrm>
              <a:prstGeom prst="rect">
                <a:avLst/>
              </a:prstGeom>
            </p:spPr>
            <p:txBody>
              <a:bodyPr wrap="none">
                <a:spAutoFit/>
              </a:bodyPr>
              <a:lstStyle/>
              <a:p>
                <a14:m>
                  <m:oMath xmlns:m="http://schemas.openxmlformats.org/officeDocument/2006/math">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劣化画像</a:t>
                </a:r>
                <a:endPar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713723" y="6124694"/>
                <a:ext cx="3113866" cy="523220"/>
              </a:xfrm>
              <a:prstGeom prst="rect">
                <a:avLst/>
              </a:prstGeom>
              <a:blipFill rotWithShape="0">
                <a:blip r:embed="rId10"/>
                <a:stretch>
                  <a:fillRect l="-978" t="-10465" r="-2935" b="-337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3320119" y="244340"/>
                <a:ext cx="5348837"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3320119" y="244340"/>
                <a:ext cx="5348837" cy="1053494"/>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p:cNvSpPr txBox="1"/>
          <p:nvPr/>
        </p:nvSpPr>
        <p:spPr>
          <a:xfrm>
            <a:off x="1028700" y="552450"/>
            <a:ext cx="4762501" cy="646331"/>
          </a:xfrm>
          <a:prstGeom prst="rect">
            <a:avLst/>
          </a:prstGeom>
          <a:noFill/>
        </p:spPr>
        <p:txBody>
          <a:bodyPr wrap="square" rtlCol="0">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の影響</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1281124" y="6367831"/>
            <a:ext cx="941283" cy="523220"/>
          </a:xfrm>
          <a:prstGeom prst="rect">
            <a:avLst/>
          </a:prstGeom>
          <a:noFill/>
        </p:spPr>
        <p:txBody>
          <a:bodyPr wrap="none" rtlCol="0">
            <a:spAutoFit/>
          </a:bodyPr>
          <a:lstStyle/>
          <a:p>
            <a:r>
              <a:rPr lang="en-US" altLang="ja-JP" sz="2800" i="1" dirty="0"/>
              <a:t>t</a:t>
            </a:r>
            <a:r>
              <a:rPr kumimoji="1" lang="en-US" altLang="ja-JP" sz="2800" i="1" dirty="0" smtClean="0"/>
              <a:t>=0.1</a:t>
            </a:r>
            <a:endParaRPr kumimoji="1" lang="ja-JP" altLang="en-US" sz="2800" i="1" dirty="0"/>
          </a:p>
        </p:txBody>
      </p:sp>
      <p:sp>
        <p:nvSpPr>
          <p:cNvPr id="19" name="テキスト ボックス 18"/>
          <p:cNvSpPr txBox="1"/>
          <p:nvPr/>
        </p:nvSpPr>
        <p:spPr>
          <a:xfrm>
            <a:off x="3946562" y="6367831"/>
            <a:ext cx="1124026" cy="523220"/>
          </a:xfrm>
          <a:prstGeom prst="rect">
            <a:avLst/>
          </a:prstGeom>
          <a:noFill/>
        </p:spPr>
        <p:txBody>
          <a:bodyPr wrap="none" rtlCol="0">
            <a:spAutoFit/>
          </a:bodyPr>
          <a:lstStyle/>
          <a:p>
            <a:r>
              <a:rPr lang="en-US" altLang="ja-JP" sz="2800" i="1" dirty="0" smtClean="0"/>
              <a:t>t</a:t>
            </a:r>
            <a:r>
              <a:rPr kumimoji="1" lang="en-US" altLang="ja-JP" sz="2800" i="1" dirty="0" smtClean="0"/>
              <a:t>=0.01</a:t>
            </a:r>
            <a:endParaRPr kumimoji="1" lang="ja-JP" altLang="en-US" sz="2800" i="1" dirty="0"/>
          </a:p>
        </p:txBody>
      </p:sp>
      <p:sp>
        <p:nvSpPr>
          <p:cNvPr id="20" name="テキスト ボックス 19"/>
          <p:cNvSpPr txBox="1"/>
          <p:nvPr/>
        </p:nvSpPr>
        <p:spPr>
          <a:xfrm>
            <a:off x="6646577" y="6367831"/>
            <a:ext cx="1306768" cy="523220"/>
          </a:xfrm>
          <a:prstGeom prst="rect">
            <a:avLst/>
          </a:prstGeom>
          <a:noFill/>
        </p:spPr>
        <p:txBody>
          <a:bodyPr wrap="none" rtlCol="0">
            <a:spAutoFit/>
          </a:bodyPr>
          <a:lstStyle/>
          <a:p>
            <a:r>
              <a:rPr lang="en-US" altLang="ja-JP" sz="2800" i="1" dirty="0" smtClean="0"/>
              <a:t>t</a:t>
            </a:r>
            <a:r>
              <a:rPr kumimoji="1" lang="en-US" altLang="ja-JP" sz="2800" i="1" dirty="0" smtClean="0"/>
              <a:t>=0.001</a:t>
            </a:r>
            <a:endParaRPr kumimoji="1" lang="ja-JP" altLang="en-US" sz="2800" i="1" dirty="0"/>
          </a:p>
        </p:txBody>
      </p:sp>
      <p:sp>
        <p:nvSpPr>
          <p:cNvPr id="21" name="テキスト ボックス 20"/>
          <p:cNvSpPr txBox="1"/>
          <p:nvPr/>
        </p:nvSpPr>
        <p:spPr>
          <a:xfrm>
            <a:off x="9197254" y="6367831"/>
            <a:ext cx="1489510" cy="523220"/>
          </a:xfrm>
          <a:prstGeom prst="rect">
            <a:avLst/>
          </a:prstGeom>
          <a:noFill/>
        </p:spPr>
        <p:txBody>
          <a:bodyPr wrap="none" rtlCol="0">
            <a:spAutoFit/>
          </a:bodyPr>
          <a:lstStyle/>
          <a:p>
            <a:r>
              <a:rPr lang="en-US" altLang="ja-JP" sz="2800" i="1" dirty="0" smtClean="0"/>
              <a:t>t</a:t>
            </a:r>
            <a:r>
              <a:rPr kumimoji="1" lang="en-US" altLang="ja-JP" sz="2800" i="1" dirty="0" smtClean="0"/>
              <a:t>=0.0001</a:t>
            </a:r>
            <a:endParaRPr kumimoji="1" lang="ja-JP" altLang="en-US" sz="2800" i="1"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05" y="1428810"/>
            <a:ext cx="2628900" cy="2505075"/>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05" y="3970935"/>
            <a:ext cx="2628900" cy="2505075"/>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64" y="1428810"/>
            <a:ext cx="2628900" cy="2505075"/>
          </a:xfrm>
          <a:prstGeom prst="rect">
            <a:avLst/>
          </a:prstGeom>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2990" y="3988694"/>
            <a:ext cx="2628900" cy="2505075"/>
          </a:xfrm>
          <a:prstGeom prst="rect">
            <a:avLst/>
          </a:prstGeom>
        </p:spPr>
      </p:pic>
      <p:pic>
        <p:nvPicPr>
          <p:cNvPr id="22" name="図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3023" y="1428810"/>
            <a:ext cx="2628900" cy="2505075"/>
          </a:xfrm>
          <a:prstGeom prst="rect">
            <a:avLst/>
          </a:prstGeom>
        </p:spPr>
      </p:pic>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05275" y="3998890"/>
            <a:ext cx="2628900" cy="2505075"/>
          </a:xfrm>
          <a:prstGeom prst="rect">
            <a:avLst/>
          </a:prstGeom>
        </p:spPr>
      </p:pic>
      <p:pic>
        <p:nvPicPr>
          <p:cNvPr id="24" name="図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09182" y="1428810"/>
            <a:ext cx="2628900" cy="2505075"/>
          </a:xfrm>
          <a:prstGeom prst="rect">
            <a:avLst/>
          </a:prstGeom>
        </p:spPr>
      </p:pic>
      <p:pic>
        <p:nvPicPr>
          <p:cNvPr id="25" name="図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27559" y="3998890"/>
            <a:ext cx="2628900" cy="2505075"/>
          </a:xfrm>
          <a:prstGeom prst="rect">
            <a:avLst/>
          </a:prstGeom>
        </p:spPr>
      </p:pic>
      <p:sp>
        <p:nvSpPr>
          <p:cNvPr id="26" name="正方形/長方形 25"/>
          <p:cNvSpPr/>
          <p:nvPr/>
        </p:nvSpPr>
        <p:spPr>
          <a:xfrm>
            <a:off x="9452711" y="506283"/>
            <a:ext cx="1975221" cy="369332"/>
          </a:xfrm>
          <a:prstGeom prst="rect">
            <a:avLst/>
          </a:prstGeom>
        </p:spPr>
        <p:txBody>
          <a:bodyPr wrap="none">
            <a:spAutoFit/>
          </a:bodyPr>
          <a:lstStyle/>
          <a:p>
            <a:r>
              <a:rPr lang="ja-JP" altLang="en-US" dirty="0"/>
              <a:t>sigma = </a:t>
            </a:r>
            <a:r>
              <a:rPr lang="ja-JP" altLang="en-US" dirty="0" smtClean="0"/>
              <a:t>5.0を利用</a:t>
            </a:r>
            <a:endParaRPr lang="ja-JP" altLang="en-US" dirty="0"/>
          </a:p>
        </p:txBody>
      </p:sp>
    </p:spTree>
    <p:extLst>
      <p:ext uri="{BB962C8B-B14F-4D97-AF65-F5344CB8AC3E}">
        <p14:creationId xmlns:p14="http://schemas.microsoft.com/office/powerpoint/2010/main" val="2415461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6" y="1037770"/>
            <a:ext cx="11244943" cy="134257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a:t>
            </a:r>
            <a:r>
              <a:rPr lang="en-US" altLang="ja-JP" sz="4000" dirty="0" smtClean="0"/>
              <a:t>: Wiener filter</a:t>
            </a:r>
            <a:endParaRPr kumimoji="1" lang="ja-JP" altLang="en-US" sz="4000" dirty="0"/>
          </a:p>
        </p:txBody>
      </p:sp>
      <mc:AlternateContent xmlns:mc="http://schemas.openxmlformats.org/markup-compatibility/2006" xmlns:a14="http://schemas.microsoft.com/office/drawing/2010/main">
        <mc:Choice Requires="a14">
          <p:sp>
            <p:nvSpPr>
              <p:cNvPr id="16" name="正方形/長方形 15"/>
              <p:cNvSpPr/>
              <p:nvPr/>
            </p:nvSpPr>
            <p:spPr>
              <a:xfrm>
                <a:off x="941614" y="1170804"/>
                <a:ext cx="56569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941614" y="1170804"/>
                <a:ext cx="56569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712270" y="1085334"/>
                <a:ext cx="3965637" cy="1323439"/>
              </a:xfrm>
              <a:prstGeom prst="rect">
                <a:avLst/>
              </a:prstGeom>
            </p:spPr>
            <p:txBody>
              <a:bodyPr wrap="none">
                <a:spAutoFit/>
              </a:bodyPr>
              <a:lstStyle/>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6712270" y="1085334"/>
                <a:ext cx="3965637" cy="1323439"/>
              </a:xfrm>
              <a:prstGeom prst="rect">
                <a:avLst/>
              </a:prstGeom>
              <a:blipFill rotWithShape="0">
                <a:blip r:embed="rId4"/>
                <a:stretch>
                  <a:fillRect l="-614" t="-2304" r="-1229" b="-7373"/>
                </a:stretch>
              </a:blipFill>
            </p:spPr>
            <p:txBody>
              <a:bodyPr/>
              <a:lstStyle/>
              <a:p>
                <a:r>
                  <a:rPr lang="ja-JP" altLang="en-US">
                    <a:noFill/>
                  </a:rPr>
                  <a:t> </a:t>
                </a:r>
              </a:p>
            </p:txBody>
          </p:sp>
        </mc:Fallback>
      </mc:AlternateContent>
      <p:sp>
        <p:nvSpPr>
          <p:cNvPr id="43" name="テキスト ボックス 42"/>
          <p:cNvSpPr txBox="1"/>
          <p:nvPr/>
        </p:nvSpPr>
        <p:spPr>
          <a:xfrm>
            <a:off x="660400" y="2588986"/>
            <a:ext cx="11174382" cy="1631216"/>
          </a:xfrm>
          <a:prstGeom prst="rect">
            <a:avLst/>
          </a:prstGeom>
          <a:noFill/>
        </p:spPr>
        <p:txBody>
          <a:bodyPr wrap="square" rtlCol="0">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先の単純な手法の問題点（</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ノイズ無視・</a:t>
            </a: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が</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ゼロに近いときに困る</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）を改善</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周波数空間において元画像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と復元画像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M</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の平均二乗誤差を最小化</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600"/>
              </a:spcBef>
              <a:buFont typeface="Arial" panose="020B0604020202020204" pitchFamily="34" charset="0"/>
              <a:buChar char="•"/>
            </a:pPr>
            <a:endParaRPr kumimoji="1"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正方形/長方形 43"/>
          <p:cNvSpPr/>
          <p:nvPr/>
        </p:nvSpPr>
        <p:spPr>
          <a:xfrm>
            <a:off x="5552810" y="6581001"/>
            <a:ext cx="6639190" cy="276999"/>
          </a:xfrm>
          <a:prstGeom prst="rect">
            <a:avLst/>
          </a:prstGeom>
        </p:spPr>
        <p:txBody>
          <a:bodyPr wrap="none">
            <a:spAutoFit/>
          </a:bodyPr>
          <a:lstStyle/>
          <a:p>
            <a:r>
              <a:rPr lang="ja-JP" altLang="en-US" sz="1200" dirty="0" smtClean="0"/>
              <a:t>導出の参考　</a:t>
            </a:r>
            <a:r>
              <a:rPr lang="en-US" altLang="ja-JP" sz="1200" dirty="0"/>
              <a:t>[http://web.engr.oregonstate.edu/~sinisa/courses/OSU/ECE468/lectures/ECE468_13.pdf</a:t>
            </a:r>
            <a:r>
              <a:rPr lang="en-US" altLang="ja-JP" sz="1200" dirty="0" smtClean="0"/>
              <a:t>]</a:t>
            </a:r>
            <a:endParaRPr lang="ja-JP" altLang="en-US" sz="1200" dirty="0"/>
          </a:p>
        </p:txBody>
      </p:sp>
      <mc:AlternateContent xmlns:mc="http://schemas.openxmlformats.org/markup-compatibility/2006" xmlns:a14="http://schemas.microsoft.com/office/drawing/2010/main">
        <mc:Choice Requires="a14">
          <p:sp>
            <p:nvSpPr>
              <p:cNvPr id="3" name="正方形/長方形 2"/>
              <p:cNvSpPr/>
              <p:nvPr/>
            </p:nvSpPr>
            <p:spPr>
              <a:xfrm>
                <a:off x="3180970" y="3565466"/>
                <a:ext cx="5961568"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𝑀</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e>
                              </m:nary>
                            </m:e>
                          </m:nary>
                        </m:e>
                      </m:func>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180970" y="3565466"/>
                <a:ext cx="5961568" cy="988540"/>
              </a:xfrm>
              <a:prstGeom prst="rect">
                <a:avLst/>
              </a:prstGeom>
              <a:blipFill>
                <a:blip r:embed="rId5"/>
                <a:stretch>
                  <a:fillRect/>
                </a:stretch>
              </a:blipFill>
            </p:spPr>
            <p:txBody>
              <a:bodyPr/>
              <a:lstStyle/>
              <a:p>
                <a:r>
                  <a:rPr lang="ja-JP" altLang="en-US">
                    <a:noFill/>
                  </a:rPr>
                  <a:t> </a:t>
                </a:r>
              </a:p>
            </p:txBody>
          </p:sp>
        </mc:Fallback>
      </mc:AlternateContent>
      <p:sp>
        <p:nvSpPr>
          <p:cNvPr id="5" name="正方形/長方形 4"/>
          <p:cNvSpPr/>
          <p:nvPr/>
        </p:nvSpPr>
        <p:spPr>
          <a:xfrm>
            <a:off x="708744" y="4594164"/>
            <a:ext cx="3518912" cy="400110"/>
          </a:xfrm>
          <a:prstGeom prst="rect">
            <a:avLst/>
          </a:prstGeom>
        </p:spPr>
        <p:txBody>
          <a:bodyPr wrap="none">
            <a:spAutoFit/>
          </a:bodyPr>
          <a:lstStyle/>
          <a:p>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この解として以下が得られる</a:t>
            </a:r>
            <a:endParaRPr lang="ja-JP" altLang="en-US" sz="2000" dirty="0"/>
          </a:p>
        </p:txBody>
      </p:sp>
      <mc:AlternateContent xmlns:mc="http://schemas.openxmlformats.org/markup-compatibility/2006" xmlns:a14="http://schemas.microsoft.com/office/drawing/2010/main">
        <mc:Choice Requires="a14">
          <p:sp>
            <p:nvSpPr>
              <p:cNvPr id="28" name="正方形/長方形 27"/>
              <p:cNvSpPr/>
              <p:nvPr/>
            </p:nvSpPr>
            <p:spPr>
              <a:xfrm>
                <a:off x="3790570" y="5016895"/>
                <a:ext cx="4579202" cy="688778"/>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oMath>
                </a14:m>
                <a:r>
                  <a:rPr lang="en-US" altLang="ja-JP" sz="2400" dirty="0" smtClean="0"/>
                  <a:t> =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den>
                    </m:f>
                  </m:oMath>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3790570" y="5016895"/>
                <a:ext cx="4579202" cy="688778"/>
              </a:xfrm>
              <a:prstGeom prst="rect">
                <a:avLst/>
              </a:prstGeom>
              <a:blipFill rotWithShape="0">
                <a:blip r:embed="rId6"/>
                <a:stretch>
                  <a:fillRect b="-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08744" y="6016561"/>
                <a:ext cx="1060809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ここで、ノイズ</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N</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と元画像</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F</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は不明なので</a:t>
                </a:r>
                <a14:m>
                  <m:oMath xmlns:m="http://schemas.openxmlformats.org/officeDocument/2006/math">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b="0" i="0"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𝜖</m:t>
                    </m:r>
                  </m:oMath>
                </a14:m>
                <a:r>
                  <a:rPr lang="ja-JP" altLang="en-US" sz="2000" dirty="0" smtClean="0">
                    <a:latin typeface="メイリオ" panose="020B0604030504040204" pitchFamily="50" charset="-128"/>
                    <a:ea typeface="メイリオ" panose="020B0604030504040204" pitchFamily="50" charset="-128"/>
                  </a:rPr>
                  <a:t> 置いて上の式が得られる </a:t>
                </a:r>
                <a:endParaRPr lang="ja-JP" altLang="en-US" sz="20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708744" y="6016561"/>
                <a:ext cx="10608097" cy="400110"/>
              </a:xfrm>
              <a:prstGeom prst="rect">
                <a:avLst/>
              </a:prstGeom>
              <a:blipFill>
                <a:blip r:embed="rId7"/>
                <a:stretch>
                  <a:fillRect l="-575"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4284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sp>
        <p:nvSpPr>
          <p:cNvPr id="15" name="正方形/長方形 14"/>
          <p:cNvSpPr/>
          <p:nvPr/>
        </p:nvSpPr>
        <p:spPr>
          <a:xfrm>
            <a:off x="1304430" y="1080980"/>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144910" y="1080980"/>
            <a:ext cx="203408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8905380" y="1080980"/>
            <a:ext cx="238558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404885" y="1533751"/>
            <a:ext cx="7766217" cy="2806019"/>
            <a:chOff x="-436942" y="1170894"/>
            <a:chExt cx="12305563" cy="4446135"/>
          </a:xfrm>
        </p:grpSpPr>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84" y="4513942"/>
            <a:ext cx="2960915" cy="2220687"/>
          </a:xfrm>
          <a:prstGeom prst="rect">
            <a:avLst/>
          </a:prstGeom>
        </p:spPr>
      </p:pic>
      <p:sp>
        <p:nvSpPr>
          <p:cNvPr id="22" name="タイトル 1"/>
          <p:cNvSpPr txBox="1">
            <a:spLocks/>
          </p:cNvSpPr>
          <p:nvPr/>
        </p:nvSpPr>
        <p:spPr>
          <a:xfrm>
            <a:off x="4573813" y="4962072"/>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p>
          <a:p>
            <a:r>
              <a:rPr lang="en-US" altLang="ja-JP" sz="3200" dirty="0" smtClean="0"/>
              <a:t>σ = 6</a:t>
            </a:r>
            <a:r>
              <a:rPr lang="ja-JP" altLang="en-US" sz="3200" dirty="0" smtClean="0"/>
              <a:t>のガウシアン</a:t>
            </a:r>
            <a:endParaRPr lang="en-US" altLang="ja-JP" sz="3200" dirty="0" smtClean="0"/>
          </a:p>
          <a:p>
            <a:r>
              <a:rPr lang="en-US" altLang="ja-JP" sz="3200" dirty="0"/>
              <a:t>ε = 0.00001</a:t>
            </a:r>
            <a:endParaRPr lang="ja-JP" altLang="en-US" sz="32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359" y="1542456"/>
            <a:ext cx="3731641" cy="2798731"/>
          </a:xfrm>
          <a:prstGeom prst="rect">
            <a:avLst/>
          </a:prstGeom>
        </p:spPr>
      </p:pic>
    </p:spTree>
    <p:extLst>
      <p:ext uri="{BB962C8B-B14F-4D97-AF65-F5344CB8AC3E}">
        <p14:creationId xmlns:p14="http://schemas.microsoft.com/office/powerpoint/2010/main" val="29825153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47</a:t>
            </a:fld>
            <a:endParaRPr lang="ja-JP" altLang="en-US"/>
          </a:p>
        </p:txBody>
      </p:sp>
      <p:sp>
        <p:nvSpPr>
          <p:cNvPr id="11" name="タイトル 1"/>
          <p:cNvSpPr txBox="1">
            <a:spLocks/>
          </p:cNvSpPr>
          <p:nvPr/>
        </p:nvSpPr>
        <p:spPr>
          <a:xfrm>
            <a:off x="3999322" y="5043458"/>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w</a:t>
            </a:r>
            <a:r>
              <a:rPr lang="en-US" altLang="ja-JP" sz="3200" dirty="0" smtClean="0">
                <a:latin typeface="Times New Roman" panose="02020603050405020304" pitchFamily="18" charset="0"/>
                <a:cs typeface="Times New Roman" panose="02020603050405020304" pitchFamily="18" charset="0"/>
              </a:rPr>
              <a:t> = 20, θ=0.8π </a:t>
            </a:r>
            <a:r>
              <a:rPr lang="ja-JP" altLang="en-US" sz="3200" dirty="0" smtClean="0">
                <a:latin typeface="Times New Roman" panose="02020603050405020304" pitchFamily="18" charset="0"/>
                <a:cs typeface="Times New Roman" panose="02020603050405020304" pitchFamily="18" charset="0"/>
              </a:rPr>
              <a:t>の線分カーネル</a:t>
            </a:r>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ε = 0.00001</a:t>
            </a:r>
            <a:endParaRPr lang="ja-JP" altLang="en-US" sz="3200" dirty="0">
              <a:latin typeface="Times New Roman" panose="02020603050405020304" pitchFamily="18" charset="0"/>
              <a:cs typeface="Times New Roman" panose="02020603050405020304" pitchFamily="18" charset="0"/>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52" y="4463753"/>
            <a:ext cx="2990768" cy="2243077"/>
          </a:xfrm>
          <a:prstGeom prst="rect">
            <a:avLst/>
          </a:prstGeom>
        </p:spPr>
      </p:pic>
      <p:grpSp>
        <p:nvGrpSpPr>
          <p:cNvPr id="14" name="グループ化 13"/>
          <p:cNvGrpSpPr/>
          <p:nvPr/>
        </p:nvGrpSpPr>
        <p:grpSpPr>
          <a:xfrm>
            <a:off x="358264" y="1440856"/>
            <a:ext cx="7700721" cy="2813059"/>
            <a:chOff x="476250" y="985837"/>
            <a:chExt cx="10616713" cy="3878265"/>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985837"/>
              <a:ext cx="5162550" cy="387191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5" y="985837"/>
              <a:ext cx="5171018" cy="3878265"/>
            </a:xfrm>
            <a:prstGeom prst="rect">
              <a:avLst/>
            </a:prstGeom>
          </p:spPr>
        </p:pic>
      </p:grpSp>
      <p:sp>
        <p:nvSpPr>
          <p:cNvPr id="15" name="正方形/長方形 14"/>
          <p:cNvSpPr/>
          <p:nvPr/>
        </p:nvSpPr>
        <p:spPr>
          <a:xfrm>
            <a:off x="1536660" y="1066466"/>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377140" y="1066466"/>
            <a:ext cx="172560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9137610" y="1066466"/>
            <a:ext cx="2018501"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610" y="1454467"/>
            <a:ext cx="3745231" cy="2808923"/>
          </a:xfrm>
          <a:prstGeom prst="rect">
            <a:avLst/>
          </a:prstGeom>
        </p:spPr>
      </p:pic>
    </p:spTree>
    <p:extLst>
      <p:ext uri="{BB962C8B-B14F-4D97-AF65-F5344CB8AC3E}">
        <p14:creationId xmlns:p14="http://schemas.microsoft.com/office/powerpoint/2010/main" val="28100899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32707" y="3628570"/>
            <a:ext cx="5034644" cy="32294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152854"/>
            <a:ext cx="11473211" cy="733270"/>
          </a:xfrm>
        </p:spPr>
        <p:txBody>
          <a:bodyPr/>
          <a:lstStyle/>
          <a:p>
            <a:r>
              <a:rPr kumimoji="1" lang="ja-JP" altLang="en-US" dirty="0" smtClean="0"/>
              <a:t>まとめ</a:t>
            </a:r>
            <a:r>
              <a:rPr kumimoji="1" lang="en-US" altLang="ja-JP" dirty="0" smtClean="0"/>
              <a:t>: Deconvolution </a:t>
            </a:r>
            <a:endParaRPr kumimoji="1" lang="ja-JP" altLang="en-US" dirty="0"/>
          </a:p>
        </p:txBody>
      </p:sp>
      <p:sp>
        <p:nvSpPr>
          <p:cNvPr id="3" name="コンテンツ プレースホルダー 2"/>
          <p:cNvSpPr>
            <a:spLocks noGrp="1"/>
          </p:cNvSpPr>
          <p:nvPr>
            <p:ph idx="1"/>
          </p:nvPr>
        </p:nvSpPr>
        <p:spPr>
          <a:xfrm>
            <a:off x="457200" y="824836"/>
            <a:ext cx="11415486" cy="5296829"/>
          </a:xfrm>
        </p:spPr>
        <p:txBody>
          <a:bodyPr>
            <a:normAutofit/>
          </a:bodyPr>
          <a:lstStyle/>
          <a:p>
            <a:r>
              <a:rPr kumimoji="1" lang="en-US" altLang="ja-JP" sz="2400" dirty="0" smtClean="0">
                <a:latin typeface="Times New Roman" panose="02020603050405020304" pitchFamily="18" charset="0"/>
                <a:cs typeface="Times New Roman" panose="02020603050405020304" pitchFamily="18" charset="0"/>
              </a:rPr>
              <a:t>Deconvolution</a:t>
            </a:r>
            <a:r>
              <a:rPr kumimoji="1" lang="ja-JP" altLang="en-US" sz="2400" dirty="0" smtClean="0">
                <a:latin typeface="Times New Roman" panose="02020603050405020304" pitchFamily="18" charset="0"/>
                <a:cs typeface="Times New Roman" panose="02020603050405020304" pitchFamily="18" charset="0"/>
              </a:rPr>
              <a:t>（逆畳み込み）とは，</a:t>
            </a:r>
            <a:endParaRPr kumimoji="1" lang="en-US" altLang="ja-JP" sz="2400" dirty="0" smtClean="0">
              <a:latin typeface="Times New Roman" panose="02020603050405020304" pitchFamily="18" charset="0"/>
              <a:cs typeface="Times New Roman" panose="02020603050405020304" pitchFamily="18" charset="0"/>
            </a:endParaRPr>
          </a:p>
          <a:p>
            <a:pPr lvl="1"/>
            <a:r>
              <a:rPr kumimoji="1" lang="en-US" altLang="ja-JP" sz="2000" dirty="0" smtClean="0">
                <a:latin typeface="Times New Roman" panose="02020603050405020304" pitchFamily="18" charset="0"/>
                <a:cs typeface="Times New Roman" panose="02020603050405020304" pitchFamily="18" charset="0"/>
              </a:rPr>
              <a:t>『</a:t>
            </a:r>
            <a:r>
              <a:rPr kumimoji="1" lang="ja-JP" altLang="en-US" sz="2000" dirty="0" smtClean="0">
                <a:latin typeface="Times New Roman" panose="02020603050405020304" pitchFamily="18" charset="0"/>
                <a:cs typeface="Times New Roman" panose="02020603050405020304" pitchFamily="18" charset="0"/>
              </a:rPr>
              <a:t>畳み込み</a:t>
            </a:r>
            <a:r>
              <a:rPr lang="en-US" altLang="ja-JP" sz="2000" dirty="0">
                <a:latin typeface="Times New Roman" panose="02020603050405020304" pitchFamily="18" charset="0"/>
                <a:cs typeface="Times New Roman" panose="02020603050405020304" pitchFamily="18" charset="0"/>
              </a:rPr>
              <a:t>(</a:t>
            </a:r>
            <a:r>
              <a:rPr lang="en-US" altLang="ja-JP" sz="2000" dirty="0" smtClean="0">
                <a:latin typeface="Times New Roman" panose="02020603050405020304" pitchFamily="18" charset="0"/>
                <a:cs typeface="Times New Roman" panose="02020603050405020304" pitchFamily="18" charset="0"/>
              </a:rPr>
              <a:t>convolution</a:t>
            </a:r>
            <a:r>
              <a:rPr lang="en-US" altLang="ja-JP"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は</a:t>
            </a:r>
            <a:r>
              <a:rPr lang="ja-JP" altLang="en-US"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周波数空間では関数どうしの積になる</a:t>
            </a:r>
            <a:r>
              <a:rPr lang="en-US" altLang="ja-JP" sz="2000" dirty="0" smtClean="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という特徴を利用し，</a:t>
            </a:r>
            <a:endParaRPr lang="en-US" altLang="ja-JP" sz="2000" dirty="0">
              <a:latin typeface="Times New Roman" panose="02020603050405020304" pitchFamily="18" charset="0"/>
              <a:cs typeface="Times New Roman" panose="02020603050405020304" pitchFamily="18" charset="0"/>
            </a:endParaRPr>
          </a:p>
          <a:p>
            <a:pPr marL="457200" lvl="1" indent="0">
              <a:buNone/>
            </a:pPr>
            <a:r>
              <a:rPr lang="ja-JP" altLang="en-US" sz="2000" smtClean="0">
                <a:latin typeface="Times New Roman" panose="02020603050405020304" pitchFamily="18" charset="0"/>
                <a:cs typeface="Times New Roman" panose="02020603050405020304" pitchFamily="18" charset="0"/>
              </a:rPr>
              <a:t>   劣化</a:t>
            </a:r>
            <a:r>
              <a:rPr lang="ja-JP" altLang="en-US" sz="2000" dirty="0" smtClean="0">
                <a:latin typeface="Times New Roman" panose="02020603050405020304" pitchFamily="18" charset="0"/>
                <a:cs typeface="Times New Roman" panose="02020603050405020304" pitchFamily="18" charset="0"/>
              </a:rPr>
              <a:t>画像 </a:t>
            </a:r>
            <a:r>
              <a:rPr lang="en-US" altLang="ja-JP" sz="2000" i="1" dirty="0" smtClean="0">
                <a:latin typeface="Times New Roman" panose="02020603050405020304" pitchFamily="18" charset="0"/>
                <a:cs typeface="Times New Roman" panose="02020603050405020304" pitchFamily="18" charset="0"/>
              </a:rPr>
              <a:t>g</a:t>
            </a:r>
            <a:r>
              <a:rPr lang="ja-JP" altLang="en-US" sz="2000" dirty="0" smtClean="0">
                <a:latin typeface="Times New Roman" panose="02020603050405020304" pitchFamily="18" charset="0"/>
                <a:cs typeface="Times New Roman" panose="02020603050405020304" pitchFamily="18" charset="0"/>
              </a:rPr>
              <a:t>（畳み込み後）と </a:t>
            </a:r>
            <a:r>
              <a:rPr lang="ja-JP" altLang="en-US" sz="2000" b="1" dirty="0" smtClean="0">
                <a:solidFill>
                  <a:srgbClr val="C00000"/>
                </a:solidFill>
                <a:latin typeface="Times New Roman" panose="02020603050405020304" pitchFamily="18" charset="0"/>
                <a:cs typeface="Times New Roman" panose="02020603050405020304" pitchFamily="18" charset="0"/>
              </a:rPr>
              <a:t>点広がり関数 </a:t>
            </a:r>
            <a:r>
              <a:rPr lang="en-US" altLang="ja-JP" sz="2000" i="1" dirty="0" smtClean="0">
                <a:latin typeface="Times New Roman" panose="02020603050405020304" pitchFamily="18" charset="0"/>
                <a:cs typeface="Times New Roman" panose="02020603050405020304" pitchFamily="18" charset="0"/>
              </a:rPr>
              <a:t>h </a:t>
            </a:r>
            <a:r>
              <a:rPr lang="ja-JP" altLang="en-US" sz="2000" i="1" dirty="0" smtClean="0">
                <a:latin typeface="Times New Roman" panose="02020603050405020304" pitchFamily="18" charset="0"/>
                <a:cs typeface="Times New Roman" panose="02020603050405020304" pitchFamily="18" charset="0"/>
              </a:rPr>
              <a:t>から，元画像</a:t>
            </a:r>
            <a:r>
              <a:rPr lang="ja-JP" altLang="en-US" sz="2000" dirty="0" smtClean="0">
                <a:latin typeface="Times New Roman" panose="02020603050405020304" pitchFamily="18" charset="0"/>
                <a:cs typeface="Times New Roman" panose="02020603050405020304" pitchFamily="18" charset="0"/>
              </a:rPr>
              <a:t>を復元する処理のこと</a:t>
            </a:r>
            <a:endParaRPr lang="en-US" altLang="ja-JP" sz="2000" dirty="0" smtClean="0">
              <a:latin typeface="Times New Roman" panose="02020603050405020304" pitchFamily="18" charset="0"/>
              <a:cs typeface="Times New Roman" panose="02020603050405020304" pitchFamily="18" charset="0"/>
            </a:endParaRPr>
          </a:p>
          <a:p>
            <a:r>
              <a:rPr lang="ja-JP" altLang="en-US" sz="2400" dirty="0" smtClean="0">
                <a:latin typeface="Times New Roman" panose="02020603050405020304" pitchFamily="18" charset="0"/>
                <a:cs typeface="Times New Roman" panose="02020603050405020304" pitchFamily="18" charset="0"/>
              </a:rPr>
              <a:t>以下二つのフィルタを紹介した</a:t>
            </a:r>
            <a:endParaRPr lang="en-US" altLang="ja-JP" sz="2400" dirty="0" smtClean="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点広がり関数の逆数を利用した単純なフィルタ</a:t>
            </a:r>
            <a:endParaRPr lang="en-US" altLang="ja-JP" sz="2000" dirty="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ノイズを考慮し</a:t>
            </a:r>
            <a:r>
              <a:rPr lang="ja-JP" altLang="en-US" sz="2000" b="1" dirty="0" smtClean="0">
                <a:solidFill>
                  <a:srgbClr val="C00000"/>
                </a:solidFill>
                <a:latin typeface="Times New Roman" panose="02020603050405020304" pitchFamily="18" charset="0"/>
                <a:cs typeface="Times New Roman" panose="02020603050405020304" pitchFamily="18" charset="0"/>
              </a:rPr>
              <a:t>復元画像と元画像の誤差を最小化する </a:t>
            </a:r>
            <a:r>
              <a:rPr lang="en-US" altLang="ja-JP" sz="2000" b="1" dirty="0" smtClean="0">
                <a:solidFill>
                  <a:srgbClr val="C00000"/>
                </a:solidFill>
                <a:latin typeface="Times New Roman" panose="02020603050405020304" pitchFamily="18" charset="0"/>
                <a:cs typeface="Times New Roman" panose="02020603050405020304" pitchFamily="18" charset="0"/>
              </a:rPr>
              <a:t>Wiener filter</a:t>
            </a:r>
          </a:p>
          <a:p>
            <a:r>
              <a:rPr kumimoji="1" lang="ja-JP" altLang="en-US" sz="2400" dirty="0">
                <a:latin typeface="Times New Roman" panose="02020603050405020304" pitchFamily="18" charset="0"/>
                <a:cs typeface="Times New Roman" panose="02020603050405020304" pitchFamily="18" charset="0"/>
              </a:rPr>
              <a:t>今回</a:t>
            </a:r>
            <a:r>
              <a:rPr kumimoji="1" lang="ja-JP" altLang="en-US" sz="2400" dirty="0" smtClean="0">
                <a:latin typeface="Times New Roman" panose="02020603050405020304" pitchFamily="18" charset="0"/>
                <a:cs typeface="Times New Roman" panose="02020603050405020304" pitchFamily="18" charset="0"/>
              </a:rPr>
              <a:t>は</a:t>
            </a:r>
            <a:r>
              <a:rPr lang="ja-JP" altLang="en-US" sz="2400" dirty="0" smtClean="0">
                <a:latin typeface="Times New Roman" panose="02020603050405020304" pitchFamily="18" charset="0"/>
                <a:cs typeface="Times New Roman" panose="02020603050405020304" pitchFamily="18" charset="0"/>
              </a:rPr>
              <a:t>点広がり関数を既知としたが，これも同時に推定する手法もある</a:t>
            </a:r>
            <a:endParaRPr kumimoji="1" lang="ja-JP" altLang="en-US"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48</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520700" y="4704772"/>
                <a:ext cx="4893130"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520700" y="4704772"/>
                <a:ext cx="4893130" cy="922176"/>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91672" y="3726871"/>
                <a:ext cx="4893128"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91672" y="3726871"/>
                <a:ext cx="4893128" cy="92217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500155" y="5657671"/>
                <a:ext cx="3589765" cy="1200329"/>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00155" y="5657671"/>
                <a:ext cx="3589765" cy="1200329"/>
              </a:xfrm>
              <a:prstGeom prst="rect">
                <a:avLst/>
              </a:prstGeom>
              <a:blipFill rotWithShape="0">
                <a:blip r:embed="rId4"/>
                <a:stretch>
                  <a:fillRect l="-509" t="-1523" r="-1019" b="-8122"/>
                </a:stretch>
              </a:blipFill>
            </p:spPr>
            <p:txBody>
              <a:bodyPr/>
              <a:lstStyle/>
              <a:p>
                <a:r>
                  <a:rPr lang="ja-JP" altLang="en-US">
                    <a:noFill/>
                  </a:rPr>
                  <a:t> </a:t>
                </a:r>
              </a:p>
            </p:txBody>
          </p:sp>
        </mc:Fallback>
      </mc:AlternateContent>
      <p:grpSp>
        <p:nvGrpSpPr>
          <p:cNvPr id="8" name="グループ化 7"/>
          <p:cNvGrpSpPr/>
          <p:nvPr/>
        </p:nvGrpSpPr>
        <p:grpSpPr>
          <a:xfrm>
            <a:off x="5605535" y="3966654"/>
            <a:ext cx="6357865" cy="2297166"/>
            <a:chOff x="-436942" y="1170894"/>
            <a:chExt cx="12305563" cy="4446135"/>
          </a:xfrm>
        </p:grpSpPr>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spTree>
    <p:extLst>
      <p:ext uri="{BB962C8B-B14F-4D97-AF65-F5344CB8AC3E}">
        <p14:creationId xmlns:p14="http://schemas.microsoft.com/office/powerpoint/2010/main" val="32623840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a:latin typeface="Times New Roman" panose="02020603050405020304" pitchFamily="18" charset="0"/>
                <a:cs typeface="Times New Roman" panose="02020603050405020304" pitchFamily="18" charset="0"/>
              </a:rPr>
              <a:t>点広がり</a:t>
            </a:r>
            <a:r>
              <a:rPr lang="ja-JP" altLang="en-US" sz="4000" dirty="0" smtClean="0">
                <a:latin typeface="Times New Roman" panose="02020603050405020304" pitchFamily="18" charset="0"/>
                <a:cs typeface="Times New Roman" panose="02020603050405020304" pitchFamily="18" charset="0"/>
              </a:rPr>
              <a:t>関数 </a:t>
            </a:r>
            <a:r>
              <a:rPr lang="en-US" altLang="ja-JP" sz="4000" i="1" dirty="0" smtClean="0">
                <a:latin typeface="Times New Roman" panose="02020603050405020304" pitchFamily="18" charset="0"/>
                <a:cs typeface="Times New Roman" panose="02020603050405020304" pitchFamily="18" charset="0"/>
              </a:rPr>
              <a:t>h </a:t>
            </a:r>
            <a:r>
              <a:rPr lang="ja-JP" altLang="en-US" sz="4000" dirty="0" smtClean="0">
                <a:latin typeface="Times New Roman" panose="02020603050405020304" pitchFamily="18" charset="0"/>
                <a:cs typeface="Times New Roman" panose="02020603050405020304" pitchFamily="18" charset="0"/>
              </a:rPr>
              <a:t>の</a:t>
            </a:r>
            <a:r>
              <a:rPr lang="ja-JP" altLang="en-US" sz="4000" dirty="0">
                <a:latin typeface="Times New Roman" panose="02020603050405020304" pitchFamily="18" charset="0"/>
                <a:cs typeface="Times New Roman" panose="02020603050405020304" pitchFamily="18" charset="0"/>
              </a:rPr>
              <a:t>フーリエ</a:t>
            </a:r>
            <a:r>
              <a:rPr lang="ja-JP" altLang="en-US" sz="4000" dirty="0" smtClean="0">
                <a:latin typeface="Times New Roman" panose="02020603050405020304" pitchFamily="18" charset="0"/>
                <a:cs typeface="Times New Roman" panose="02020603050405020304" pitchFamily="18" charset="0"/>
              </a:rPr>
              <a:t>変換 </a:t>
            </a:r>
            <a:r>
              <a:rPr lang="en-US" altLang="ja-JP" sz="4000" i="1" dirty="0" smtClean="0">
                <a:latin typeface="Times New Roman" panose="02020603050405020304" pitchFamily="18" charset="0"/>
                <a:cs typeface="Times New Roman" panose="02020603050405020304" pitchFamily="18" charset="0"/>
              </a:rPr>
              <a:t>H </a:t>
            </a:r>
            <a:r>
              <a:rPr lang="ja-JP" altLang="en-US" sz="4000" i="1" dirty="0" smtClean="0">
                <a:latin typeface="Times New Roman" panose="02020603050405020304" pitchFamily="18" charset="0"/>
                <a:cs typeface="Times New Roman" panose="02020603050405020304" pitchFamily="18" charset="0"/>
              </a:rPr>
              <a:t>について</a:t>
            </a:r>
            <a:endParaRPr kumimoji="1" lang="ja-JP" altLang="en-US" sz="4000" i="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49</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500" y="1079500"/>
            <a:ext cx="2222500" cy="22225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1092200"/>
            <a:ext cx="2222500" cy="2222500"/>
          </a:xfrm>
          <a:prstGeom prst="rect">
            <a:avLst/>
          </a:prstGeom>
        </p:spPr>
      </p:pic>
      <mc:AlternateContent xmlns:mc="http://schemas.openxmlformats.org/markup-compatibility/2006" xmlns:a14="http://schemas.microsoft.com/office/drawing/2010/main">
        <mc:Choice Requires="a14">
          <p:sp>
            <p:nvSpPr>
              <p:cNvPr id="28" name="正方形/長方形 27"/>
              <p:cNvSpPr/>
              <p:nvPr/>
            </p:nvSpPr>
            <p:spPr>
              <a:xfrm>
                <a:off x="601687" y="1364938"/>
                <a:ext cx="6194645" cy="1506310"/>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がガウシアンなら</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もガウシアン</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広がりを表す</a:t>
                </a:r>
                <a14:m>
                  <m:oMath xmlns:m="http://schemas.openxmlformats.org/officeDocument/2006/math">
                    <m:r>
                      <a:rPr lang="en-US" altLang="ja-JP" sz="2400" i="1">
                        <a:latin typeface="Cambria Math" panose="02040503050406030204" pitchFamily="18" charset="0"/>
                      </a:rPr>
                      <m:t>𝜎</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は逆数になる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sz="2400" b="0" i="1" smtClean="0">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b="0" i="1" smtClean="0">
                                <a:latin typeface="Cambria Math" panose="02040503050406030204" pitchFamily="18" charset="0"/>
                              </a:rPr>
                              <m:t>2</m:t>
                            </m:r>
                          </m:sup>
                        </m:sSup>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𝐻</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d>
                              <m:dPr>
                                <m:ctrlPr>
                                  <a:rPr lang="en-US" altLang="ja-JP" sz="2400" b="0" i="1" smtClean="0">
                                    <a:latin typeface="Cambria Math" panose="02040503050406030204" pitchFamily="18" charset="0"/>
                                  </a:rPr>
                                </m:ctrlPr>
                              </m:dPr>
                              <m:e>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𝑢</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2</m:t>
                                    </m:r>
                                  </m:sup>
                                </m:sSup>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601687" y="1364938"/>
                <a:ext cx="6194645" cy="1506310"/>
              </a:xfrm>
              <a:prstGeom prst="rect">
                <a:avLst/>
              </a:prstGeom>
              <a:blipFill rotWithShape="0">
                <a:blip r:embed="rId5"/>
                <a:stretch>
                  <a:fillRect l="-1280" t="-32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125813" y="28760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125813" y="2876034"/>
                <a:ext cx="912173" cy="369332"/>
              </a:xfrm>
              <a:prstGeom prst="rect">
                <a:avLst/>
              </a:prstGeom>
              <a:blipFill rotWithShape="0">
                <a:blip r:embed="rId6"/>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585684" y="28760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585684" y="2876034"/>
                <a:ext cx="962186" cy="369332"/>
              </a:xfrm>
              <a:prstGeom prst="rect">
                <a:avLst/>
              </a:prstGeom>
              <a:blipFill rotWithShape="0">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601687" y="3727138"/>
                <a:ext cx="6379888" cy="1653081"/>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が線分形なら</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sinc</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関数に</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h</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i="1">
                        <a:latin typeface="Cambria Math" panose="02040503050406030204" pitchFamily="18" charset="0"/>
                      </a:rPr>
                      <m:t>=</m:t>
                    </m:r>
                    <m:d>
                      <m:dPr>
                        <m:begChr m:val="{"/>
                        <m:endChr m:val=""/>
                        <m:ctrlPr>
                          <a:rPr lang="en-US" altLang="ja-JP"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r>
                                    <m:rPr>
                                      <m:brk m:alnAt="7"/>
                                    </m:rPr>
                                    <a:rPr lang="en-US" altLang="ja-JP" b="0" i="1" smtClean="0">
                                      <a:latin typeface="Cambria Math" panose="02040503050406030204" pitchFamily="18" charset="0"/>
                                    </a:rPr>
                                    <m:t>𝑊</m:t>
                                  </m:r>
                                </m:den>
                              </m:f>
                            </m:e>
                            <m:e>
                              <m:r>
                                <a:rPr lang="en-US" altLang="ja-JP" b="0" i="1" smtClean="0">
                                  <a:latin typeface="Cambria Math" panose="02040503050406030204" pitchFamily="18" charset="0"/>
                                </a:rPr>
                                <m:t>𝑖𝑓</m:t>
                              </m:r>
                              <m:r>
                                <a:rPr lang="en-US" altLang="ja-JP" b="0" i="1" smtClean="0">
                                  <a:latin typeface="Cambria Math" panose="02040503050406030204" pitchFamily="18" charset="0"/>
                                </a:rPr>
                                <m:t> </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e>
                              </m:d>
                              <m:r>
                                <a:rPr lang="en-US" altLang="ja-JP" b="0" i="1" smtClean="0">
                                  <a:latin typeface="Cambria Math" panose="02040503050406030204" pitchFamily="18" charset="0"/>
                                </a:rPr>
                                <m:t>≤</m:t>
                              </m:r>
                              <m:r>
                                <a:rPr lang="en-US" altLang="ja-JP" i="1">
                                  <a:latin typeface="Cambria Math" panose="02040503050406030204" pitchFamily="18" charset="0"/>
                                </a:rPr>
                                <m:t>𝑤</m:t>
                              </m:r>
                              <m:r>
                                <a:rPr lang="en-US" altLang="ja-JP" b="0" i="1" smtClean="0">
                                  <a:latin typeface="Cambria Math" panose="02040503050406030204" pitchFamily="18" charset="0"/>
                                </a:rPr>
                                <m:t> &amp; </m:t>
                              </m:r>
                              <m:r>
                                <a:rPr lang="en-US" altLang="ja-JP" i="1">
                                  <a:latin typeface="Cambria Math" panose="02040503050406030204" pitchFamily="18" charset="0"/>
                                </a:rPr>
                                <m:t>𝑥</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i="1">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𝑜𝑡h𝑒𝑟𝑤𝑖𝑠𝑒</m:t>
                              </m:r>
                            </m:e>
                          </m:mr>
                        </m:m>
                      </m:e>
                    </m:d>
                    <m:r>
                      <a:rPr lang="en-US" altLang="ja-JP">
                        <a:latin typeface="Cambria Math" panose="02040503050406030204" pitchFamily="18" charset="0"/>
                      </a:rPr>
                      <m:t> </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𝐻</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func>
                          <m:funcPr>
                            <m:ctrlPr>
                              <a:rPr lang="en-US" altLang="ja-JP" b="0" i="1" smtClean="0">
                                <a:latin typeface="Cambria Math" panose="02040503050406030204" pitchFamily="18" charset="0"/>
                              </a:rPr>
                            </m:ctrlPr>
                          </m:funcPr>
                          <m:fName>
                            <m:r>
                              <m:rPr>
                                <m:sty m:val="p"/>
                              </m:rPr>
                              <a:rPr lang="en-US" altLang="ja-JP"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𝑢</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b="0"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b="0" i="1" smtClean="0">
                                                <a:latin typeface="Cambria Math" panose="02040503050406030204" pitchFamily="18" charset="0"/>
                                              </a:rPr>
                                              <m:t>𝜃</m:t>
                                            </m:r>
                                          </m:e>
                                        </m:func>
                                      </m:e>
                                    </m:func>
                                  </m:e>
                                </m:d>
                              </m:e>
                            </m:d>
                          </m:e>
                        </m:func>
                      </m:num>
                      <m:den>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𝑢</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r>
                                  <a:rPr lang="en-US" altLang="ja-JP" i="1">
                                    <a:latin typeface="Cambria Math" panose="02040503050406030204" pitchFamily="18" charset="0"/>
                                  </a:rPr>
                                  <m:t>+</m:t>
                                </m:r>
                                <m:r>
                                  <a:rPr lang="en-US" altLang="ja-JP" i="1">
                                    <a:latin typeface="Cambria Math" panose="02040503050406030204" pitchFamily="18" charset="0"/>
                                  </a:rPr>
                                  <m:t>𝑣</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e>
                            </m:func>
                          </m:e>
                        </m:d>
                      </m:den>
                    </m:f>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601687" y="3727138"/>
                <a:ext cx="6379888" cy="1653081"/>
              </a:xfrm>
              <a:prstGeom prst="rect">
                <a:avLst/>
              </a:prstGeom>
              <a:blipFill>
                <a:blip r:embed="rId8"/>
                <a:stretch>
                  <a:fillRect l="-1243" t="-29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54251" y="6416341"/>
                <a:ext cx="7989238" cy="441659"/>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note :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実装の際は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は画素位置に </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𝑢</m:t>
                        </m:r>
                      </m:e>
                      <m:sup>
                        <m:r>
                          <a:rPr lang="en-US" altLang="ja-JP" sz="1600" b="0" i="1" smtClean="0">
                            <a:latin typeface="Cambria Math" panose="02040503050406030204" pitchFamily="18" charset="0"/>
                          </a:rPr>
                          <m:t>′</m:t>
                        </m:r>
                      </m:sup>
                    </m:sSup>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2</m:t>
                        </m:r>
                        <m:r>
                          <a:rPr lang="en-US" altLang="ja-JP" sz="1600" b="0" i="1" smtClean="0">
                            <a:latin typeface="Cambria Math" panose="02040503050406030204" pitchFamily="18" charset="0"/>
                          </a:rPr>
                          <m:t>𝜋</m:t>
                        </m:r>
                      </m:num>
                      <m:den>
                        <m:r>
                          <a:rPr lang="en-US" altLang="ja-JP" sz="1600" b="0" i="1" smtClean="0">
                            <a:latin typeface="Cambria Math" panose="02040503050406030204" pitchFamily="18" charset="0"/>
                          </a:rPr>
                          <m:t>𝑊</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𝑢</m:t>
                    </m:r>
                    <m:r>
                      <a:rPr lang="en-US" altLang="ja-JP" sz="1600" b="0" i="1" smtClean="0">
                        <a:latin typeface="Cambria Math" panose="02040503050406030204" pitchFamily="18" charset="0"/>
                      </a:rPr>
                      <m:t>,  </m:t>
                    </m:r>
                    <m:sSup>
                      <m:sSupPr>
                        <m:ctrlPr>
                          <a:rPr lang="en-US" altLang="ja-JP" sz="1600" i="1">
                            <a:latin typeface="Cambria Math" panose="02040503050406030204" pitchFamily="18" charset="0"/>
                          </a:rPr>
                        </m:ctrlPr>
                      </m:sSupPr>
                      <m:e>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𝑣</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2</m:t>
                        </m:r>
                        <m:r>
                          <a:rPr lang="en-US" altLang="ja-JP" sz="1600" i="1">
                            <a:latin typeface="Cambria Math" panose="02040503050406030204" pitchFamily="18" charset="0"/>
                          </a:rPr>
                          <m:t>𝜋</m:t>
                        </m:r>
                      </m:num>
                      <m:den>
                        <m:r>
                          <a:rPr lang="en-US" altLang="ja-JP" sz="1600" b="0" i="1" smtClean="0">
                            <a:latin typeface="Cambria Math" panose="02040503050406030204" pitchFamily="18" charset="0"/>
                          </a:rPr>
                          <m:t>𝐻</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𝑣</m:t>
                    </m:r>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と正規化して利用する</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54251" y="6416341"/>
                <a:ext cx="7989238" cy="441659"/>
              </a:xfrm>
              <a:prstGeom prst="rect">
                <a:avLst/>
              </a:prstGeom>
              <a:blipFill rotWithShape="0">
                <a:blip r:embed="rId9"/>
                <a:stretch>
                  <a:fillRect l="-458" b="-11111"/>
                </a:stretch>
              </a:blipFill>
            </p:spPr>
            <p:txBody>
              <a:bodyPr/>
              <a:lstStyle/>
              <a:p>
                <a:r>
                  <a:rPr lang="ja-JP" altLang="en-US">
                    <a:noFill/>
                  </a:rPr>
                  <a:t> </a:t>
                </a:r>
              </a:p>
            </p:txBody>
          </p:sp>
        </mc:Fallback>
      </mc:AlternateContent>
      <p:sp>
        <p:nvSpPr>
          <p:cNvPr id="42" name="正方形/長方形 41"/>
          <p:cNvSpPr/>
          <p:nvPr/>
        </p:nvSpPr>
        <p:spPr>
          <a:xfrm>
            <a:off x="554251" y="6086141"/>
            <a:ext cx="3171061" cy="338554"/>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w: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線分の長さ、</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線分の傾き</a:t>
            </a:r>
            <a:endParaRPr lang="ja-JP" altLang="en-US" sz="1600" dirty="0"/>
          </a:p>
        </p:txBody>
      </p:sp>
      <p:pic>
        <p:nvPicPr>
          <p:cNvPr id="10" name="図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1200" y="3784600"/>
            <a:ext cx="2235200" cy="2235200"/>
          </a:xfrm>
          <a:prstGeom prst="rect">
            <a:avLst/>
          </a:prstGeom>
        </p:spPr>
      </p:pic>
      <p:pic>
        <p:nvPicPr>
          <p:cNvPr id="11" name="図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6600" y="3784600"/>
            <a:ext cx="2235200" cy="2235200"/>
          </a:xfrm>
          <a:prstGeom prst="rect">
            <a:avLst/>
          </a:prstGeom>
        </p:spPr>
      </p:pic>
      <mc:AlternateContent xmlns:mc="http://schemas.openxmlformats.org/markup-compatibility/2006" xmlns:a14="http://schemas.microsoft.com/office/drawing/2010/main">
        <mc:Choice Requires="a14">
          <p:sp>
            <p:nvSpPr>
              <p:cNvPr id="45" name="正方形/長方形 44"/>
              <p:cNvSpPr/>
              <p:nvPr/>
            </p:nvSpPr>
            <p:spPr>
              <a:xfrm>
                <a:off x="7125813" y="56065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7125813" y="5606534"/>
                <a:ext cx="912173" cy="369332"/>
              </a:xfrm>
              <a:prstGeom prst="rect">
                <a:avLst/>
              </a:prstGeom>
              <a:blipFill rotWithShape="0">
                <a:blip r:embed="rId12"/>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585684" y="56065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585684" y="5606534"/>
                <a:ext cx="962186" cy="369332"/>
              </a:xfrm>
              <a:prstGeom prst="rect">
                <a:avLst/>
              </a:prstGeom>
              <a:blipFill rotWithShape="0">
                <a:blip r:embed="rId13"/>
                <a:stretch>
                  <a:fillRect b="-13333"/>
                </a:stretch>
              </a:blipFill>
            </p:spPr>
            <p:txBody>
              <a:bodyPr/>
              <a:lstStyle/>
              <a:p>
                <a:r>
                  <a:rPr lang="ja-JP" altLang="en-US">
                    <a:noFill/>
                  </a:rPr>
                  <a:t> </a:t>
                </a:r>
              </a:p>
            </p:txBody>
          </p:sp>
        </mc:Fallback>
      </mc:AlternateContent>
      <p:sp>
        <p:nvSpPr>
          <p:cNvPr id="16" name="タイトル 1"/>
          <p:cNvSpPr txBox="1">
            <a:spLocks/>
          </p:cNvSpPr>
          <p:nvPr/>
        </p:nvSpPr>
        <p:spPr>
          <a:xfrm>
            <a:off x="11209444" y="54247"/>
            <a:ext cx="982556" cy="5111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800" dirty="0">
                <a:solidFill>
                  <a:srgbClr val="FF0000"/>
                </a:solidFill>
                <a:latin typeface="Times New Roman" panose="02020603050405020304" pitchFamily="18" charset="0"/>
                <a:cs typeface="Times New Roman" panose="02020603050405020304" pitchFamily="18" charset="0"/>
              </a:rPr>
              <a:t>参考</a:t>
            </a:r>
            <a:endParaRPr lang="ja-JP" altLang="en-US" sz="2800" i="1" dirty="0">
              <a:solidFill>
                <a:srgbClr val="FF0000"/>
              </a:solidFill>
            </a:endParaRPr>
          </a:p>
        </p:txBody>
      </p:sp>
    </p:spTree>
    <p:extLst>
      <p:ext uri="{BB962C8B-B14F-4D97-AF65-F5344CB8AC3E}">
        <p14:creationId xmlns:p14="http://schemas.microsoft.com/office/powerpoint/2010/main" val="3875683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線形フィルタ（</a:t>
            </a:r>
            <a:r>
              <a:rPr lang="en-US" altLang="ja-JP" dirty="0" smtClean="0"/>
              <a:t>Convolution</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12060017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07983"/>
            <a:ext cx="11473211" cy="733270"/>
          </a:xfrm>
        </p:spPr>
        <p:txBody>
          <a:bodyPr/>
          <a:lstStyle/>
          <a:p>
            <a:pPr algn="r"/>
            <a:r>
              <a:rPr lang="ja-JP" altLang="en-US" dirty="0" smtClean="0"/>
              <a:t>少し余談（</a:t>
            </a:r>
            <a:r>
              <a:rPr lang="en-US" altLang="ja-JP" dirty="0" smtClean="0"/>
              <a:t>FFT</a:t>
            </a:r>
            <a:r>
              <a:rPr lang="ja-JP" altLang="en-US" dirty="0" smtClean="0"/>
              <a:t>の簡単な説明）</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21717471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721095" y="962939"/>
            <a:ext cx="3596905" cy="1716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51</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4184" y="1062872"/>
                <a:ext cx="3678123" cy="14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𝐹</m:t>
                          </m:r>
                        </m:e>
                        <m:sub>
                          <m:r>
                            <a:rPr lang="en-US" altLang="ja-JP" sz="3200" i="1">
                              <a:latin typeface="Cambria Math"/>
                            </a:rPr>
                            <m:t>𝑘</m:t>
                          </m:r>
                        </m:sub>
                      </m:sSub>
                      <m:r>
                        <a:rPr lang="en-US" altLang="ja-JP" sz="3200" i="1">
                          <a:latin typeface="Cambria Math"/>
                        </a:rPr>
                        <m:t>=</m:t>
                      </m:r>
                      <m:f>
                        <m:fPr>
                          <m:ctrlPr>
                            <a:rPr lang="en-US" altLang="ja-JP" sz="3200" i="1">
                              <a:latin typeface="Cambria Math" panose="02040503050406030204" pitchFamily="18" charset="0"/>
                            </a:rPr>
                          </m:ctrlPr>
                        </m:fPr>
                        <m:num>
                          <m:r>
                            <a:rPr lang="en-US" altLang="ja-JP" sz="3200" i="1">
                              <a:latin typeface="Cambria Math"/>
                            </a:rPr>
                            <m:t>1</m:t>
                          </m:r>
                        </m:num>
                        <m:den>
                          <m:r>
                            <a:rPr lang="en-US" altLang="ja-JP" sz="3200" b="0" i="1" smtClean="0">
                              <a:solidFill>
                                <a:srgbClr val="C00000"/>
                              </a:solidFill>
                              <a:latin typeface="Cambria Math" panose="02040503050406030204" pitchFamily="18" charset="0"/>
                            </a:rPr>
                            <m:t>8</m:t>
                          </m:r>
                        </m:den>
                      </m:f>
                      <m:nary>
                        <m:naryPr>
                          <m:chr m:val="∑"/>
                          <m:ctrlPr>
                            <a:rPr lang="en-US" altLang="ja-JP" sz="3200" i="1">
                              <a:latin typeface="Cambria Math" panose="02040503050406030204" pitchFamily="18" charset="0"/>
                            </a:rPr>
                          </m:ctrlPr>
                        </m:naryPr>
                        <m:sub>
                          <m:r>
                            <m:rPr>
                              <m:brk m:alnAt="23"/>
                            </m:rPr>
                            <a:rPr lang="en-US" altLang="ja-JP" sz="3200" i="1">
                              <a:latin typeface="Cambria Math"/>
                            </a:rPr>
                            <m:t>𝑙</m:t>
                          </m:r>
                          <m:r>
                            <a:rPr lang="en-US" altLang="ja-JP" sz="3200" i="1">
                              <a:latin typeface="Cambria Math"/>
                            </a:rPr>
                            <m:t>=0</m:t>
                          </m:r>
                        </m:sub>
                        <m:sup>
                          <m:r>
                            <a:rPr lang="en-US" altLang="ja-JP" sz="3200" b="0" i="1" smtClean="0">
                              <a:solidFill>
                                <a:srgbClr val="C00000"/>
                              </a:solidFill>
                              <a:latin typeface="Cambria Math" panose="02040503050406030204" pitchFamily="18" charset="0"/>
                              <a:ea typeface="Cambria Math"/>
                            </a:rPr>
                            <m:t>7</m:t>
                          </m:r>
                        </m:sup>
                        <m:e>
                          <m:sSub>
                            <m:sSubPr>
                              <m:ctrlPr>
                                <a:rPr lang="en-US" altLang="ja-JP" sz="3200" i="1">
                                  <a:latin typeface="Cambria Math" panose="02040503050406030204" pitchFamily="18" charset="0"/>
                                </a:rPr>
                              </m:ctrlPr>
                            </m:sSubPr>
                            <m:e>
                              <m:r>
                                <a:rPr lang="en-US" altLang="ja-JP" sz="3200" i="1">
                                  <a:latin typeface="Cambria Math"/>
                                </a:rPr>
                                <m:t>𝑓</m:t>
                              </m:r>
                            </m:e>
                            <m:sub>
                              <m:r>
                                <a:rPr lang="en-US" altLang="ja-JP" sz="3200" i="1">
                                  <a:latin typeface="Cambria Math"/>
                                </a:rPr>
                                <m:t>𝑙</m:t>
                              </m:r>
                            </m:sub>
                          </m:sSub>
                          <m:sSup>
                            <m:sSupPr>
                              <m:ctrlPr>
                                <a:rPr lang="en-US" altLang="ja-JP" sz="3200" i="1">
                                  <a:latin typeface="Cambria Math" panose="02040503050406030204" pitchFamily="18" charset="0"/>
                                </a:rPr>
                              </m:ctrlPr>
                            </m:sSupPr>
                            <m:e>
                              <m:r>
                                <a:rPr lang="en-US" altLang="ja-JP" sz="3200" i="1">
                                  <a:latin typeface="Cambria Math"/>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f>
                                <m:fPr>
                                  <m:ctrlPr>
                                    <a:rPr lang="en-US" altLang="ja-JP" sz="3200" i="1">
                                      <a:latin typeface="Cambria Math" panose="02040503050406030204" pitchFamily="18" charset="0"/>
                                    </a:rPr>
                                  </m:ctrlPr>
                                </m:fPr>
                                <m:num>
                                  <m:r>
                                    <a:rPr lang="en-US" altLang="ja-JP" sz="3200" i="1">
                                      <a:latin typeface="Cambria Math"/>
                                    </a:rPr>
                                    <m:t>2</m:t>
                                  </m:r>
                                  <m:r>
                                    <a:rPr lang="en-US" altLang="ja-JP" sz="3200" i="1">
                                      <a:latin typeface="Cambria Math"/>
                                    </a:rPr>
                                    <m:t>𝜋</m:t>
                                  </m:r>
                                </m:num>
                                <m:den>
                                  <m:r>
                                    <a:rPr lang="en-US" altLang="ja-JP" sz="3200" b="0" i="1" smtClean="0">
                                      <a:solidFill>
                                        <a:srgbClr val="C00000"/>
                                      </a:solidFill>
                                      <a:latin typeface="Cambria Math" panose="02040503050406030204" pitchFamily="18" charset="0"/>
                                    </a:rPr>
                                    <m:t>8</m:t>
                                  </m:r>
                                </m:den>
                              </m:f>
                              <m:r>
                                <a:rPr lang="en-US" altLang="ja-JP" sz="3200" i="1">
                                  <a:latin typeface="Cambria Math"/>
                                </a:rPr>
                                <m:t>𝑘𝑙</m:t>
                              </m:r>
                            </m:sup>
                          </m:sSup>
                        </m:e>
                      </m:nary>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34184" y="1062872"/>
                <a:ext cx="3678123" cy="1474443"/>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678809" y="285234"/>
            <a:ext cx="7425431" cy="523220"/>
          </a:xfrm>
          <a:prstGeom prst="rect">
            <a:avLst/>
          </a:prstGeom>
        </p:spPr>
        <p:txBody>
          <a:bodyPr wrap="none">
            <a:spAutoFit/>
          </a:bodyPr>
          <a:lstStyle/>
          <a:p>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のときの離散フーリエ変換を考えてみる</a:t>
            </a:r>
            <a:endParaRPr lang="ja-JP" altLang="en-US" sz="2800" dirty="0"/>
          </a:p>
        </p:txBody>
      </p:sp>
      <p:grpSp>
        <p:nvGrpSpPr>
          <p:cNvPr id="10" name="グループ化 9"/>
          <p:cNvGrpSpPr/>
          <p:nvPr/>
        </p:nvGrpSpPr>
        <p:grpSpPr>
          <a:xfrm>
            <a:off x="2870200" y="1136134"/>
            <a:ext cx="7176578" cy="1276760"/>
            <a:chOff x="2870200" y="1136134"/>
            <a:chExt cx="7176578" cy="1276760"/>
          </a:xfrm>
        </p:grpSpPr>
        <mc:AlternateContent xmlns:mc="http://schemas.openxmlformats.org/markup-compatibility/2006" xmlns:a14="http://schemas.microsoft.com/office/drawing/2010/main">
          <mc:Choice Requires="a14">
            <p:sp>
              <p:nvSpPr>
                <p:cNvPr id="7" name="正方形/長方形 6"/>
                <p:cNvSpPr/>
                <p:nvPr/>
              </p:nvSpPr>
              <p:spPr>
                <a:xfrm>
                  <a:off x="4793609" y="1136134"/>
                  <a:ext cx="5253169" cy="1276760"/>
                </a:xfrm>
                <a:prstGeom prst="rect">
                  <a:avLst/>
                </a:prstGeom>
              </p:spPr>
              <p:txBody>
                <a:bodyPr wrap="none">
                  <a:spAutoFit/>
                </a:bodyPr>
                <a:lstStyle/>
                <a:p>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この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r>
                            <a:rPr lang="en-US" altLang="ja-JP" sz="2800" i="1">
                              <a:latin typeface="Cambria Math"/>
                            </a:rPr>
                            <m:t>𝑘𝑙</m:t>
                          </m:r>
                        </m:sup>
                      </m:sSup>
                    </m:oMath>
                  </a14:m>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 は何？</a:t>
                  </a:r>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-kl</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を無視した</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乗根</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93609" y="1136134"/>
                  <a:ext cx="5253169" cy="1276760"/>
                </a:xfrm>
                <a:prstGeom prst="rect">
                  <a:avLst/>
                </a:prstGeom>
                <a:blipFill rotWithShape="0">
                  <a:blip r:embed="rId3"/>
                  <a:stretch>
                    <a:fillRect l="-2320" r="-1044" b="-12857"/>
                  </a:stretch>
                </a:blipFill>
              </p:spPr>
              <p:txBody>
                <a:bodyPr/>
                <a:lstStyle/>
                <a:p>
                  <a:r>
                    <a:rPr lang="ja-JP" altLang="en-US">
                      <a:noFill/>
                    </a:rPr>
                    <a:t> </a:t>
                  </a:r>
                </a:p>
              </p:txBody>
            </p:sp>
          </mc:Fallback>
        </mc:AlternateContent>
        <p:sp>
          <p:nvSpPr>
            <p:cNvPr id="9" name="正方形/長方形 8"/>
            <p:cNvSpPr/>
            <p:nvPr/>
          </p:nvSpPr>
          <p:spPr>
            <a:xfrm>
              <a:off x="2870200" y="1320800"/>
              <a:ext cx="1333500" cy="83820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p:cNvGrpSpPr/>
          <p:nvPr/>
        </p:nvGrpSpPr>
        <p:grpSpPr>
          <a:xfrm>
            <a:off x="2730500" y="3086100"/>
            <a:ext cx="6533713" cy="3454400"/>
            <a:chOff x="495300" y="3162300"/>
            <a:chExt cx="6533713" cy="3454400"/>
          </a:xfrm>
        </p:grpSpPr>
        <p:sp>
          <p:nvSpPr>
            <p:cNvPr id="11" name="円/楕円 10"/>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1" idx="3"/>
              <a:endCxn id="11"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5"/>
              <a:endCxn id="11"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357815" y="3358944"/>
                  <a:ext cx="3671198"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r>
                        <a:rPr lang="en-US" altLang="ja-JP" sz="2800" b="0" i="1" smtClean="0">
                          <a:solidFill>
                            <a:schemeClr val="tx1"/>
                          </a:solidFill>
                          <a:latin typeface="Cambria Math" panose="02040503050406030204" pitchFamily="18" charset="0"/>
                        </a:rPr>
                        <m:t>𝑐𝑜𝑠</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𝑖𝑠𝑖𝑛</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357815" y="3358944"/>
                  <a:ext cx="3671198" cy="788293"/>
                </a:xfrm>
                <a:prstGeom prst="rect">
                  <a:avLst/>
                </a:prstGeom>
                <a:blipFill rotWithShape="0">
                  <a:blip r:embed="rId4"/>
                  <a:stretch>
                    <a:fillRect/>
                  </a:stretch>
                </a:blipFill>
              </p:spPr>
              <p:txBody>
                <a:bodyPr/>
                <a:lstStyle/>
                <a:p>
                  <a:r>
                    <a:rPr lang="ja-JP" altLang="en-US">
                      <a:noFill/>
                    </a:rPr>
                    <a:t> </a:t>
                  </a:r>
                </a:p>
              </p:txBody>
            </p:sp>
          </mc:Fallback>
        </mc:AlternateContent>
        <p:sp>
          <p:nvSpPr>
            <p:cNvPr id="25" name="円/楕円 24"/>
            <p:cNvSpPr/>
            <p:nvPr/>
          </p:nvSpPr>
          <p:spPr>
            <a:xfrm>
              <a:off x="3295650" y="38925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5530850" y="5632244"/>
            <a:ext cx="3932135" cy="788293"/>
            <a:chOff x="3295650" y="5708444"/>
            <a:chExt cx="3932135" cy="788293"/>
          </a:xfrm>
        </p:grpSpPr>
        <mc:AlternateContent xmlns:mc="http://schemas.openxmlformats.org/markup-compatibility/2006" xmlns:a14="http://schemas.microsoft.com/office/drawing/2010/main">
          <mc:Choice Requires="a14">
            <p:sp>
              <p:nvSpPr>
                <p:cNvPr id="26" name="正方形/長方形 25"/>
                <p:cNvSpPr/>
                <p:nvPr/>
              </p:nvSpPr>
              <p:spPr>
                <a:xfrm>
                  <a:off x="3357815" y="5708444"/>
                  <a:ext cx="3869970"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b="0" i="1" smtClean="0">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func>
                        <m:funcPr>
                          <m:ctrlPr>
                            <a:rPr lang="en-US" altLang="ja-JP" sz="2800" b="0" i="1" smtClean="0">
                              <a:solidFill>
                                <a:schemeClr val="tx1"/>
                              </a:solidFill>
                              <a:latin typeface="Cambria Math" panose="02040503050406030204" pitchFamily="18" charset="0"/>
                            </a:rPr>
                          </m:ctrlPr>
                        </m:funcPr>
                        <m:fName>
                          <m:r>
                            <m:rPr>
                              <m:sty m:val="p"/>
                            </m:rPr>
                            <a:rPr lang="en-US" altLang="ja-JP" sz="2800" b="0" i="0" smtClean="0">
                              <a:solidFill>
                                <a:schemeClr val="tx1"/>
                              </a:solidFill>
                              <a:latin typeface="Cambria Math" panose="02040503050406030204" pitchFamily="18" charset="0"/>
                            </a:rPr>
                            <m:t>cos</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r>
                        <a:rPr lang="en-US" altLang="ja-JP" sz="2800" b="0" i="1" smtClean="0">
                          <a:solidFill>
                            <a:schemeClr val="tx1"/>
                          </a:solidFill>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357815" y="5708444"/>
                  <a:ext cx="3869970" cy="788293"/>
                </a:xfrm>
                <a:prstGeom prst="rect">
                  <a:avLst/>
                </a:prstGeom>
                <a:blipFill rotWithShape="0">
                  <a:blip r:embed="rId5"/>
                  <a:stretch>
                    <a:fillRect/>
                  </a:stretch>
                </a:blipFill>
              </p:spPr>
              <p:txBody>
                <a:bodyPr/>
                <a:lstStyle/>
                <a:p>
                  <a:r>
                    <a:rPr lang="ja-JP" altLang="en-US">
                      <a:noFill/>
                    </a:rPr>
                    <a:t> </a:t>
                  </a:r>
                </a:p>
              </p:txBody>
            </p:sp>
          </mc:Fallback>
        </mc:AlternateContent>
        <p:sp>
          <p:nvSpPr>
            <p:cNvPr id="27" name="円/楕円 26"/>
            <p:cNvSpPr/>
            <p:nvPr/>
          </p:nvSpPr>
          <p:spPr>
            <a:xfrm>
              <a:off x="3295650" y="58864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1923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a:p>
        </p:txBody>
      </p:sp>
      <p:grpSp>
        <p:nvGrpSpPr>
          <p:cNvPr id="14" name="グループ化 13"/>
          <p:cNvGrpSpPr/>
          <p:nvPr/>
        </p:nvGrpSpPr>
        <p:grpSpPr>
          <a:xfrm>
            <a:off x="3124199" y="977900"/>
            <a:ext cx="5123563" cy="4660900"/>
            <a:chOff x="2463800" y="1676400"/>
            <a:chExt cx="3797300" cy="3454400"/>
          </a:xfrm>
        </p:grpSpPr>
        <p:grpSp>
          <p:nvGrpSpPr>
            <p:cNvPr id="5" name="グループ化 4"/>
            <p:cNvGrpSpPr/>
            <p:nvPr/>
          </p:nvGrpSpPr>
          <p:grpSpPr>
            <a:xfrm>
              <a:off x="2463800" y="1676400"/>
              <a:ext cx="3797300" cy="3454400"/>
              <a:chOff x="495300" y="3162300"/>
              <a:chExt cx="3797300" cy="3454400"/>
            </a:xfrm>
          </p:grpSpPr>
          <p:sp>
            <p:nvSpPr>
              <p:cNvPr id="6" name="円/楕円 5"/>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6" idx="3"/>
                <a:endCxn id="6"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6" idx="5"/>
                <a:endCxn id="6"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円/楕円 12"/>
            <p:cNvSpPr/>
            <p:nvPr/>
          </p:nvSpPr>
          <p:spPr>
            <a:xfrm>
              <a:off x="5251450" y="43878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5" name="正方形/長方形 14"/>
              <p:cNvSpPr/>
              <p:nvPr/>
            </p:nvSpPr>
            <p:spPr>
              <a:xfrm>
                <a:off x="795001" y="285544"/>
                <a:ext cx="3405035" cy="684546"/>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とおくと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95001" y="285544"/>
                <a:ext cx="3405035" cy="684546"/>
              </a:xfrm>
              <a:prstGeom prst="rect">
                <a:avLst/>
              </a:prstGeom>
              <a:blipFill rotWithShape="0">
                <a:blip r:embed="rId3"/>
                <a:stretch>
                  <a:fillRect r="-2504" b="-258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7004920" y="4203494"/>
                <a:ext cx="2186881" cy="8998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𝑠</m:t>
                      </m:r>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i="1">
                              <a:latin typeface="Cambria Math"/>
                            </a:rPr>
                            <m:t>𝑒</m:t>
                          </m:r>
                        </m:e>
                        <m:sup>
                          <m:r>
                            <a:rPr lang="en-US" altLang="ja-JP" sz="3600" i="1">
                              <a:latin typeface="Cambria Math" panose="02040503050406030204" pitchFamily="18" charset="0"/>
                            </a:rPr>
                            <m:t>−</m:t>
                          </m:r>
                          <m:r>
                            <a:rPr lang="en-US" altLang="ja-JP" sz="3600" i="1">
                              <a:latin typeface="Cambria Math" panose="02040503050406030204" pitchFamily="18" charset="0"/>
                            </a:rPr>
                            <m:t>𝑖</m:t>
                          </m:r>
                          <m:f>
                            <m:fPr>
                              <m:ctrlPr>
                                <a:rPr lang="en-US" altLang="ja-JP" sz="3600" i="1">
                                  <a:latin typeface="Cambria Math" panose="02040503050406030204" pitchFamily="18" charset="0"/>
                                </a:rPr>
                              </m:ctrlPr>
                            </m:fPr>
                            <m:num>
                              <m:r>
                                <a:rPr lang="en-US" altLang="ja-JP" sz="3600" i="1">
                                  <a:latin typeface="Cambria Math"/>
                                </a:rPr>
                                <m:t>2</m:t>
                              </m:r>
                              <m:r>
                                <a:rPr lang="en-US" altLang="ja-JP" sz="3600" i="1">
                                  <a:latin typeface="Cambria Math"/>
                                </a:rPr>
                                <m:t>𝜋</m:t>
                              </m:r>
                            </m:num>
                            <m:den>
                              <m:r>
                                <a:rPr lang="en-US" altLang="ja-JP" sz="3600" i="1">
                                  <a:latin typeface="Cambria Math" panose="02040503050406030204" pitchFamily="18" charset="0"/>
                                </a:rPr>
                                <m:t>8</m:t>
                              </m:r>
                            </m:den>
                          </m:f>
                        </m:sup>
                      </m:sSup>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004920" y="4203494"/>
                <a:ext cx="2186881" cy="89986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33" name="グループ化 32"/>
          <p:cNvGrpSpPr/>
          <p:nvPr/>
        </p:nvGrpSpPr>
        <p:grpSpPr>
          <a:xfrm>
            <a:off x="5165494" y="5201514"/>
            <a:ext cx="598461" cy="720635"/>
            <a:chOff x="5165494" y="5201514"/>
            <a:chExt cx="598461" cy="720635"/>
          </a:xfrm>
        </p:grpSpPr>
        <mc:AlternateContent xmlns:mc="http://schemas.openxmlformats.org/markup-compatibility/2006" xmlns:a14="http://schemas.microsoft.com/office/drawing/2010/main">
          <mc:Choice Requires="a14">
            <p:sp>
              <p:nvSpPr>
                <p:cNvPr id="18" name="正方形/長方形 17"/>
                <p:cNvSpPr/>
                <p:nvPr/>
              </p:nvSpPr>
              <p:spPr>
                <a:xfrm>
                  <a:off x="5165494" y="546048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165494" y="5460484"/>
                  <a:ext cx="553421"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円/楕円 19"/>
            <p:cNvSpPr/>
            <p:nvPr/>
          </p:nvSpPr>
          <p:spPr>
            <a:xfrm>
              <a:off x="5558327" y="520151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816754" y="4645254"/>
            <a:ext cx="598461" cy="720635"/>
            <a:chOff x="3816754" y="4645254"/>
            <a:chExt cx="598461" cy="720635"/>
          </a:xfrm>
        </p:grpSpPr>
        <mc:AlternateContent xmlns:mc="http://schemas.openxmlformats.org/markup-compatibility/2006" xmlns:a14="http://schemas.microsoft.com/office/drawing/2010/main">
          <mc:Choice Requires="a14">
            <p:sp>
              <p:nvSpPr>
                <p:cNvPr id="21" name="正方形/長方形 20"/>
                <p:cNvSpPr/>
                <p:nvPr/>
              </p:nvSpPr>
              <p:spPr>
                <a:xfrm>
                  <a:off x="3816754" y="490422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3</m:t>
                            </m:r>
                          </m:sup>
                        </m:sSup>
                      </m:oMath>
                    </m:oMathPara>
                  </a14:m>
                  <a:endParaRPr lang="ja-JP" altLang="en-US" sz="24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816754" y="4904224"/>
                  <a:ext cx="553421" cy="461665"/>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円/楕円 21"/>
            <p:cNvSpPr/>
            <p:nvPr/>
          </p:nvSpPr>
          <p:spPr>
            <a:xfrm>
              <a:off x="4209587" y="464525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p:cNvGrpSpPr/>
          <p:nvPr/>
        </p:nvGrpSpPr>
        <p:grpSpPr>
          <a:xfrm>
            <a:off x="3245254" y="3281274"/>
            <a:ext cx="598461" cy="720635"/>
            <a:chOff x="3245254" y="3281274"/>
            <a:chExt cx="598461" cy="720635"/>
          </a:xfrm>
        </p:grpSpPr>
        <mc:AlternateContent xmlns:mc="http://schemas.openxmlformats.org/markup-compatibility/2006" xmlns:a14="http://schemas.microsoft.com/office/drawing/2010/main">
          <mc:Choice Requires="a14">
            <p:sp>
              <p:nvSpPr>
                <p:cNvPr id="23" name="正方形/長方形 22"/>
                <p:cNvSpPr/>
                <p:nvPr/>
              </p:nvSpPr>
              <p:spPr>
                <a:xfrm>
                  <a:off x="3245254" y="354024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4</m:t>
                            </m:r>
                          </m:sup>
                        </m:sSup>
                      </m:oMath>
                    </m:oMathPara>
                  </a14:m>
                  <a:endParaRPr lang="ja-JP" altLang="en-US" sz="2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3245254" y="3540244"/>
                  <a:ext cx="553421" cy="461665"/>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円/楕円 23"/>
            <p:cNvSpPr/>
            <p:nvPr/>
          </p:nvSpPr>
          <p:spPr>
            <a:xfrm>
              <a:off x="3638087" y="328127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3656734" y="1924804"/>
            <a:ext cx="735621" cy="461665"/>
            <a:chOff x="3656734" y="1924804"/>
            <a:chExt cx="735621" cy="461665"/>
          </a:xfrm>
        </p:grpSpPr>
        <mc:AlternateContent xmlns:mc="http://schemas.openxmlformats.org/markup-compatibility/2006" xmlns:a14="http://schemas.microsoft.com/office/drawing/2010/main">
          <mc:Choice Requires="a14">
            <p:sp>
              <p:nvSpPr>
                <p:cNvPr id="25" name="正方形/長方形 24"/>
                <p:cNvSpPr/>
                <p:nvPr/>
              </p:nvSpPr>
              <p:spPr>
                <a:xfrm>
                  <a:off x="3656734" y="192480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5</m:t>
                            </m:r>
                          </m:sup>
                        </m:sSup>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656734" y="1924804"/>
                  <a:ext cx="553421" cy="461665"/>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4186727" y="193253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5133109" y="1038979"/>
            <a:ext cx="611796" cy="556258"/>
            <a:chOff x="5133109" y="1038979"/>
            <a:chExt cx="611796" cy="556258"/>
          </a:xfrm>
        </p:grpSpPr>
        <mc:AlternateContent xmlns:mc="http://schemas.openxmlformats.org/markup-compatibility/2006" xmlns:a14="http://schemas.microsoft.com/office/drawing/2010/main">
          <mc:Choice Requires="a14">
            <p:sp>
              <p:nvSpPr>
                <p:cNvPr id="27" name="正方形/長方形 26"/>
                <p:cNvSpPr/>
                <p:nvPr/>
              </p:nvSpPr>
              <p:spPr>
                <a:xfrm>
                  <a:off x="5133109" y="10389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6</m:t>
                            </m:r>
                          </m:sup>
                        </m:sSup>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133109" y="1038979"/>
                  <a:ext cx="553421"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円/楕円 27"/>
            <p:cNvSpPr/>
            <p:nvPr/>
          </p:nvSpPr>
          <p:spPr>
            <a:xfrm>
              <a:off x="5539277" y="1389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p:cNvGrpSpPr/>
          <p:nvPr/>
        </p:nvGrpSpPr>
        <p:grpSpPr>
          <a:xfrm>
            <a:off x="6901352" y="1553329"/>
            <a:ext cx="585403" cy="594358"/>
            <a:chOff x="6901352" y="1553329"/>
            <a:chExt cx="585403" cy="594358"/>
          </a:xfrm>
        </p:grpSpPr>
        <mc:AlternateContent xmlns:mc="http://schemas.openxmlformats.org/markup-compatibility/2006" xmlns:a14="http://schemas.microsoft.com/office/drawing/2010/main">
          <mc:Choice Requires="a14">
            <p:sp>
              <p:nvSpPr>
                <p:cNvPr id="29" name="正方形/長方形 28"/>
                <p:cNvSpPr/>
                <p:nvPr/>
              </p:nvSpPr>
              <p:spPr>
                <a:xfrm>
                  <a:off x="6933334" y="155332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7</m:t>
                            </m:r>
                          </m:sup>
                        </m:sSup>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933334" y="1553329"/>
                  <a:ext cx="553421" cy="461665"/>
                </a:xfrm>
                <a:prstGeom prst="rect">
                  <a:avLst/>
                </a:prstGeom>
                <a:blipFill rotWithShape="0">
                  <a:blip r:embed="rId10"/>
                  <a:stretch>
                    <a:fillRect/>
                  </a:stretch>
                </a:blipFill>
              </p:spPr>
              <p:txBody>
                <a:bodyPr/>
                <a:lstStyle/>
                <a:p>
                  <a:r>
                    <a:rPr lang="ja-JP" altLang="en-US">
                      <a:noFill/>
                    </a:rPr>
                    <a:t> </a:t>
                  </a:r>
                </a:p>
              </p:txBody>
            </p:sp>
          </mc:Fallback>
        </mc:AlternateContent>
        <p:sp>
          <p:nvSpPr>
            <p:cNvPr id="30" name="円/楕円 29"/>
            <p:cNvSpPr/>
            <p:nvPr/>
          </p:nvSpPr>
          <p:spPr>
            <a:xfrm>
              <a:off x="6901352" y="194205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7472852" y="2905879"/>
            <a:ext cx="585403" cy="594358"/>
            <a:chOff x="7472852" y="2905879"/>
            <a:chExt cx="585403" cy="594358"/>
          </a:xfrm>
        </p:grpSpPr>
        <mc:AlternateContent xmlns:mc="http://schemas.openxmlformats.org/markup-compatibility/2006" xmlns:a14="http://schemas.microsoft.com/office/drawing/2010/main">
          <mc:Choice Requires="a14">
            <p:sp>
              <p:nvSpPr>
                <p:cNvPr id="31" name="正方形/長方形 30"/>
                <p:cNvSpPr/>
                <p:nvPr/>
              </p:nvSpPr>
              <p:spPr>
                <a:xfrm>
                  <a:off x="7504834" y="29058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8</m:t>
                            </m:r>
                          </m:sup>
                        </m:sSup>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7504834" y="2905879"/>
                  <a:ext cx="553421" cy="461665"/>
                </a:xfrm>
                <a:prstGeom prst="rect">
                  <a:avLst/>
                </a:prstGeom>
                <a:blipFill rotWithShape="0">
                  <a:blip r:embed="rId11"/>
                  <a:stretch>
                    <a:fillRect/>
                  </a:stretch>
                </a:blipFill>
              </p:spPr>
              <p:txBody>
                <a:bodyPr/>
                <a:lstStyle/>
                <a:p>
                  <a:r>
                    <a:rPr lang="ja-JP" altLang="en-US">
                      <a:noFill/>
                    </a:rPr>
                    <a:t> </a:t>
                  </a:r>
                </a:p>
              </p:txBody>
            </p:sp>
          </mc:Fallback>
        </mc:AlternateContent>
        <p:sp>
          <p:nvSpPr>
            <p:cNvPr id="32" name="円/楕円 31"/>
            <p:cNvSpPr/>
            <p:nvPr/>
          </p:nvSpPr>
          <p:spPr>
            <a:xfrm>
              <a:off x="7472852" y="3294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7066684" y="5049004"/>
                <a:ext cx="1999265"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9</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17</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25</m:t>
                        </m:r>
                      </m:sup>
                    </m:sSup>
                  </m:oMath>
                </a14:m>
                <a:r>
                  <a:rPr lang="en-US" altLang="ja-JP" sz="2400" dirty="0" smtClean="0"/>
                  <a:t>,… </a:t>
                </a:r>
                <a:endParaRPr lang="ja-JP" altLang="en-US" sz="2400"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7066684" y="5049004"/>
                <a:ext cx="1999265" cy="465833"/>
              </a:xfrm>
              <a:prstGeom prst="rect">
                <a:avLst/>
              </a:prstGeom>
              <a:blipFill rotWithShape="0">
                <a:blip r:embed="rId12"/>
                <a:stretch>
                  <a:fillRect t="-9091" r="-3354"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5218834" y="5906254"/>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10</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18</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26</m:t>
                        </m:r>
                      </m:sup>
                    </m:sSup>
                  </m:oMath>
                </a14:m>
                <a:r>
                  <a:rPr lang="en-US" altLang="ja-JP" sz="2400" dirty="0" smtClean="0"/>
                  <a:t>,… </a:t>
                </a:r>
                <a:endParaRPr lang="ja-JP" altLang="en-US" sz="24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5218834" y="5906254"/>
                <a:ext cx="2111284" cy="465833"/>
              </a:xfrm>
              <a:prstGeom prst="rect">
                <a:avLst/>
              </a:prstGeom>
              <a:blipFill rotWithShape="0">
                <a:blip r:embed="rId13"/>
                <a:stretch>
                  <a:fillRect t="-10526" r="-404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618509" y="5325229"/>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11</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19</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27</m:t>
                        </m:r>
                      </m:sup>
                    </m:sSup>
                  </m:oMath>
                </a14:m>
                <a:r>
                  <a:rPr lang="en-US" altLang="ja-JP" sz="2400" dirty="0" smtClean="0"/>
                  <a:t>,… </a:t>
                </a:r>
                <a:endParaRPr lang="ja-JP" altLang="en-US" sz="24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618509" y="5325229"/>
                <a:ext cx="2111284" cy="465833"/>
              </a:xfrm>
              <a:prstGeom prst="rect">
                <a:avLst/>
              </a:prstGeom>
              <a:blipFill rotWithShape="0">
                <a:blip r:embed="rId14"/>
                <a:stretch>
                  <a:fillRect t="-10526" r="-3468"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984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正方形/長方形 5"/>
              <p:cNvSpPr/>
              <p:nvPr/>
            </p:nvSpPr>
            <p:spPr>
              <a:xfrm>
                <a:off x="456384" y="237372"/>
                <a:ext cx="3242362" cy="1301575"/>
              </a:xfrm>
              <a:prstGeom prst="rect">
                <a:avLst/>
              </a:prstGeom>
              <a:solidFill>
                <a:schemeClr val="accent4">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i="1">
                              <a:solidFill>
                                <a:schemeClr val="tx1"/>
                              </a:solidFill>
                              <a:latin typeface="Cambria Math"/>
                            </a:rPr>
                            <m:t>𝐹</m:t>
                          </m:r>
                        </m:e>
                        <m:sub>
                          <m:r>
                            <a:rPr lang="en-US" altLang="ja-JP" sz="2800" i="1">
                              <a:solidFill>
                                <a:schemeClr val="tx1"/>
                              </a:solidFill>
                              <a:latin typeface="Cambria Math"/>
                            </a:rPr>
                            <m:t>𝑘</m:t>
                          </m:r>
                        </m:sub>
                      </m:sSub>
                      <m:r>
                        <a:rPr lang="en-US" altLang="ja-JP" sz="2800" i="1">
                          <a:solidFill>
                            <a:schemeClr val="tx1"/>
                          </a:solidFill>
                          <a:latin typeface="Cambria Math"/>
                        </a:rPr>
                        <m:t>=</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1</m:t>
                          </m:r>
                        </m:num>
                        <m:den>
                          <m:r>
                            <a:rPr lang="en-US" altLang="ja-JP" sz="2800" b="0" i="1" smtClean="0">
                              <a:solidFill>
                                <a:schemeClr val="tx1"/>
                              </a:solidFill>
                              <a:latin typeface="Cambria Math" panose="02040503050406030204" pitchFamily="18" charset="0"/>
                            </a:rPr>
                            <m:t>8</m:t>
                          </m:r>
                        </m:den>
                      </m:f>
                      <m:nary>
                        <m:naryPr>
                          <m:chr m:val="∑"/>
                          <m:ctrlPr>
                            <a:rPr lang="en-US" altLang="ja-JP" sz="2800" i="1">
                              <a:solidFill>
                                <a:schemeClr val="tx1"/>
                              </a:solidFill>
                              <a:latin typeface="Cambria Math" panose="02040503050406030204" pitchFamily="18" charset="0"/>
                            </a:rPr>
                          </m:ctrlPr>
                        </m:naryPr>
                        <m:sub>
                          <m:r>
                            <m:rPr>
                              <m:brk m:alnAt="23"/>
                            </m:rPr>
                            <a:rPr lang="en-US" altLang="ja-JP" sz="2800" i="1">
                              <a:solidFill>
                                <a:schemeClr val="tx1"/>
                              </a:solidFill>
                              <a:latin typeface="Cambria Math"/>
                            </a:rPr>
                            <m:t>𝑙</m:t>
                          </m:r>
                          <m:r>
                            <a:rPr lang="en-US" altLang="ja-JP" sz="2800" i="1">
                              <a:solidFill>
                                <a:schemeClr val="tx1"/>
                              </a:solidFill>
                              <a:latin typeface="Cambria Math"/>
                            </a:rPr>
                            <m:t>=0</m:t>
                          </m:r>
                        </m:sub>
                        <m:sup>
                          <m:r>
                            <a:rPr lang="en-US" altLang="ja-JP" sz="2800" b="0" i="1" smtClean="0">
                              <a:solidFill>
                                <a:schemeClr val="tx1"/>
                              </a:solidFill>
                              <a:latin typeface="Cambria Math" panose="02040503050406030204" pitchFamily="18" charset="0"/>
                              <a:ea typeface="Cambria Math"/>
                            </a:rPr>
                            <m:t>7</m:t>
                          </m:r>
                        </m:sup>
                        <m:e>
                          <m:sSub>
                            <m:sSubPr>
                              <m:ctrlPr>
                                <a:rPr lang="en-US" altLang="ja-JP" sz="2800" i="1">
                                  <a:solidFill>
                                    <a:schemeClr val="tx1"/>
                                  </a:solidFill>
                                  <a:latin typeface="Cambria Math" panose="02040503050406030204" pitchFamily="18" charset="0"/>
                                </a:rPr>
                              </m:ctrlPr>
                            </m:sSubPr>
                            <m:e>
                              <m:r>
                                <a:rPr lang="en-US" altLang="ja-JP" sz="2800" i="1">
                                  <a:solidFill>
                                    <a:schemeClr val="tx1"/>
                                  </a:solidFill>
                                  <a:latin typeface="Cambria Math"/>
                                </a:rPr>
                                <m:t>𝑓</m:t>
                              </m:r>
                            </m:e>
                            <m:sub>
                              <m:r>
                                <a:rPr lang="en-US" altLang="ja-JP" sz="2800" i="1">
                                  <a:solidFill>
                                    <a:schemeClr val="tx1"/>
                                  </a:solidFill>
                                  <a:latin typeface="Cambria Math"/>
                                </a:rPr>
                                <m:t>𝑙</m:t>
                              </m:r>
                            </m:sub>
                          </m:sSub>
                          <m:sSup>
                            <m:sSupPr>
                              <m:ctrlPr>
                                <a:rPr lang="en-US" altLang="ja-JP" sz="2800" i="1">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b="0" i="1" smtClean="0">
                                      <a:solidFill>
                                        <a:schemeClr val="tx1"/>
                                      </a:solidFill>
                                      <a:latin typeface="Cambria Math" panose="02040503050406030204" pitchFamily="18" charset="0"/>
                                    </a:rPr>
                                    <m:t>8</m:t>
                                  </m:r>
                                </m:den>
                              </m:f>
                              <m:r>
                                <a:rPr lang="en-US" altLang="ja-JP" sz="2800" i="1">
                                  <a:solidFill>
                                    <a:schemeClr val="tx1"/>
                                  </a:solidFill>
                                  <a:latin typeface="Cambria Math"/>
                                </a:rPr>
                                <m:t>𝑘𝑙</m:t>
                              </m:r>
                            </m:sup>
                          </m:sSup>
                        </m:e>
                      </m:nary>
                    </m:oMath>
                  </m:oMathPara>
                </a14:m>
                <a:endParaRPr lang="ja-JP" altLang="en-US" sz="2800" dirty="0">
                  <a:solidFill>
                    <a:schemeClr val="tx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6384" y="237372"/>
                <a:ext cx="3242362" cy="130157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41901" y="437634"/>
                <a:ext cx="8236550" cy="969433"/>
              </a:xfrm>
              <a:prstGeom prst="rect">
                <a:avLst/>
              </a:prstGeom>
            </p:spPr>
            <p:txBody>
              <a:bodyPr wrap="none">
                <a:spAutoFit/>
              </a:bodyPr>
              <a:lstStyle/>
              <a:p>
                <a:r>
                  <a:rPr lang="en-US" altLang="ja-JP" sz="24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のときの</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離散フーリエ変換を、根性で書き下してみる</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400" i="1">
                        <a:solidFill>
                          <a:schemeClr val="tx1"/>
                        </a:solidFill>
                        <a:latin typeface="Cambria Math" panose="02040503050406030204" pitchFamily="18" charset="0"/>
                      </a:rPr>
                      <m:t>𝑠</m:t>
                    </m:r>
                    <m:r>
                      <a:rPr lang="en-US" altLang="ja-JP" sz="2400" i="1">
                        <a:solidFill>
                          <a:schemeClr val="tx1"/>
                        </a:solidFill>
                        <a:latin typeface="Cambria Math" panose="02040503050406030204" pitchFamily="18" charset="0"/>
                      </a:rPr>
                      <m:t>=</m:t>
                    </m:r>
                    <m:sSup>
                      <m:sSupPr>
                        <m:ctrlPr>
                          <a:rPr lang="en-US" altLang="ja-JP" sz="2400" i="1">
                            <a:solidFill>
                              <a:schemeClr val="tx1"/>
                            </a:solidFill>
                            <a:latin typeface="Cambria Math" panose="02040503050406030204" pitchFamily="18" charset="0"/>
                          </a:rPr>
                        </m:ctrlPr>
                      </m:sSupPr>
                      <m:e>
                        <m:r>
                          <a:rPr lang="en-US" altLang="ja-JP" sz="2400" i="1">
                            <a:solidFill>
                              <a:schemeClr val="tx1"/>
                            </a:solidFill>
                            <a:latin typeface="Cambria Math"/>
                          </a:rPr>
                          <m:t>𝑒</m:t>
                        </m:r>
                      </m:e>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f>
                          <m:fPr>
                            <m:ctrlPr>
                              <a:rPr lang="en-US" altLang="ja-JP" sz="2400" i="1">
                                <a:solidFill>
                                  <a:schemeClr val="tx1"/>
                                </a:solidFill>
                                <a:latin typeface="Cambria Math" panose="02040503050406030204" pitchFamily="18" charset="0"/>
                              </a:rPr>
                            </m:ctrlPr>
                          </m:fPr>
                          <m:num>
                            <m:r>
                              <a:rPr lang="en-US" altLang="ja-JP" sz="2400" i="1">
                                <a:solidFill>
                                  <a:schemeClr val="tx1"/>
                                </a:solidFill>
                                <a:latin typeface="Cambria Math"/>
                              </a:rPr>
                              <m:t>2</m:t>
                            </m:r>
                            <m:r>
                              <a:rPr lang="en-US" altLang="ja-JP" sz="2400" i="1">
                                <a:solidFill>
                                  <a:schemeClr val="tx1"/>
                                </a:solidFill>
                                <a:latin typeface="Cambria Math"/>
                              </a:rPr>
                              <m:t>𝜋</m:t>
                            </m:r>
                          </m:num>
                          <m:den>
                            <m:r>
                              <a:rPr lang="en-US" altLang="ja-JP" sz="2400" i="1">
                                <a:solidFill>
                                  <a:schemeClr val="tx1"/>
                                </a:solidFill>
                                <a:latin typeface="Cambria Math" panose="02040503050406030204" pitchFamily="18" charset="0"/>
                              </a:rPr>
                              <m:t>8</m:t>
                            </m:r>
                          </m:den>
                        </m:f>
                      </m:sup>
                    </m:sSup>
                  </m:oMath>
                </a14:m>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を利用すると以外に綺麗な形に</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841901" y="437634"/>
                <a:ext cx="8236550" cy="969433"/>
              </a:xfrm>
              <a:prstGeom prst="rect">
                <a:avLst/>
              </a:prstGeom>
              <a:blipFill rotWithShape="0">
                <a:blip r:embed="rId3"/>
                <a:stretch>
                  <a:fillRect l="-1110" t="-5031" r="-222" b="-14465"/>
                </a:stretch>
              </a:blipFill>
            </p:spPr>
            <p:txBody>
              <a:bodyPr/>
              <a:lstStyle/>
              <a:p>
                <a:r>
                  <a:rPr lang="ja-JP" altLang="en-US">
                    <a:noFill/>
                  </a:rPr>
                  <a:t> </a:t>
                </a:r>
              </a:p>
            </p:txBody>
          </p:sp>
        </mc:Fallback>
      </mc:AlternateContent>
      <p:pic>
        <p:nvPicPr>
          <p:cNvPr id="9" name="図 8"/>
          <p:cNvPicPr>
            <a:picLocks noChangeAspect="1"/>
          </p:cNvPicPr>
          <p:nvPr/>
        </p:nvPicPr>
        <p:blipFill>
          <a:blip r:embed="rId4"/>
          <a:stretch>
            <a:fillRect/>
          </a:stretch>
        </p:blipFill>
        <p:spPr>
          <a:xfrm>
            <a:off x="1884363" y="1890712"/>
            <a:ext cx="8326437" cy="3245899"/>
          </a:xfrm>
          <a:prstGeom prst="rect">
            <a:avLst/>
          </a:prstGeom>
        </p:spPr>
      </p:pic>
      <p:sp>
        <p:nvSpPr>
          <p:cNvPr id="10" name="正方形/長方形 9"/>
          <p:cNvSpPr/>
          <p:nvPr/>
        </p:nvSpPr>
        <p:spPr>
          <a:xfrm>
            <a:off x="1870586" y="5301734"/>
            <a:ext cx="9403536" cy="1200329"/>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行列自体は前計算可能</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0,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1,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7</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の積には，複素数の掛け算が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8×8</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回必用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en-US" altLang="ja-JP" sz="2400" i="1" baseline="30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p>
          <a:p>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が</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のべき乗のとき，これを</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 log N</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で計算できる</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3447218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54</a:t>
            </a:fld>
            <a:endParaRPr lang="ja-JP" altLang="en-US"/>
          </a:p>
        </p:txBody>
      </p:sp>
      <mc:AlternateContent xmlns:mc="http://schemas.openxmlformats.org/markup-compatibility/2006" xmlns:a14="http://schemas.microsoft.com/office/drawing/2010/main">
        <mc:Choice Requires="a14">
          <p:sp>
            <p:nvSpPr>
              <p:cNvPr id="6" name="正方形/長方形 5"/>
              <p:cNvSpPr/>
              <p:nvPr/>
            </p:nvSpPr>
            <p:spPr>
              <a:xfrm>
                <a:off x="7843401" y="614489"/>
                <a:ext cx="3813288" cy="1123128"/>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𝑠</m:t>
                    </m:r>
                    <m:r>
                      <a:rPr lang="en-US" altLang="ja-JP" sz="280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なので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b="0" i="1" smtClean="0">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b="0" i="1" smtClean="0">
                            <a:latin typeface="Cambria Math" panose="02040503050406030204" pitchFamily="18" charset="0"/>
                          </a:rPr>
                          <m:t>𝑘</m:t>
                        </m:r>
                        <m:r>
                          <a:rPr lang="en-US" altLang="ja-JP" sz="2800" b="0" i="1" smtClean="0">
                            <a:latin typeface="Cambria Math" panose="02040503050406030204" pitchFamily="18" charset="0"/>
                          </a:rPr>
                          <m:t>+8</m:t>
                        </m:r>
                        <m:r>
                          <a:rPr lang="en-US" altLang="ja-JP" sz="2800" b="0" i="1" smtClean="0">
                            <a:latin typeface="Cambria Math" panose="02040503050406030204" pitchFamily="18" charset="0"/>
                          </a:rPr>
                          <m:t>𝑛</m:t>
                        </m:r>
                      </m:sup>
                    </m:sSup>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i="1">
                            <a:latin typeface="Cambria Math" panose="02040503050406030204" pitchFamily="18" charset="0"/>
                          </a:rPr>
                          <m:t>𝑘</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が成り立つ</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7843401" y="614489"/>
                <a:ext cx="3813288" cy="1123128"/>
              </a:xfrm>
              <a:prstGeom prst="rect">
                <a:avLst/>
              </a:prstGeom>
              <a:blipFill rotWithShape="0">
                <a:blip r:embed="rId2"/>
                <a:stretch>
                  <a:fillRect r="-2080" b="-15761"/>
                </a:stretch>
              </a:blipFill>
            </p:spPr>
            <p:txBody>
              <a:bodyPr/>
              <a:lstStyle/>
              <a:p>
                <a:r>
                  <a:rPr lang="ja-JP" altLang="en-US">
                    <a:noFill/>
                  </a:rPr>
                  <a:t> </a:t>
                </a:r>
              </a:p>
            </p:txBody>
          </p:sp>
        </mc:Fallback>
      </mc:AlternateContent>
      <p:pic>
        <p:nvPicPr>
          <p:cNvPr id="5" name="図 4"/>
          <p:cNvPicPr>
            <a:picLocks noChangeAspect="1"/>
          </p:cNvPicPr>
          <p:nvPr/>
        </p:nvPicPr>
        <p:blipFill>
          <a:blip r:embed="rId3"/>
          <a:stretch>
            <a:fillRect/>
          </a:stretch>
        </p:blipFill>
        <p:spPr>
          <a:xfrm>
            <a:off x="353595" y="204610"/>
            <a:ext cx="7169767" cy="2794994"/>
          </a:xfrm>
          <a:prstGeom prst="rect">
            <a:avLst/>
          </a:prstGeom>
        </p:spPr>
      </p:pic>
      <p:sp>
        <p:nvSpPr>
          <p:cNvPr id="10" name="正方形/長方形 9"/>
          <p:cNvSpPr/>
          <p:nvPr/>
        </p:nvSpPr>
        <p:spPr>
          <a:xfrm>
            <a:off x="7881501" y="3967289"/>
            <a:ext cx="4068743"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乗数が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以下になるよう変形</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なんか繰り返しが見える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331876" y="2984500"/>
            <a:ext cx="7192805" cy="3533597"/>
            <a:chOff x="331876" y="2984500"/>
            <a:chExt cx="7192805" cy="3533597"/>
          </a:xfrm>
        </p:grpSpPr>
        <p:sp>
          <p:nvSpPr>
            <p:cNvPr id="9" name="下矢印 8"/>
            <p:cNvSpPr/>
            <p:nvPr/>
          </p:nvSpPr>
          <p:spPr>
            <a:xfrm>
              <a:off x="3517900" y="2984500"/>
              <a:ext cx="1041400" cy="457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331876" y="3492552"/>
              <a:ext cx="7192805" cy="3025545"/>
            </a:xfrm>
            <a:prstGeom prst="rect">
              <a:avLst/>
            </a:prstGeom>
          </p:spPr>
        </p:pic>
      </p:grpSp>
    </p:spTree>
    <p:extLst>
      <p:ext uri="{BB962C8B-B14F-4D97-AF65-F5344CB8AC3E}">
        <p14:creationId xmlns:p14="http://schemas.microsoft.com/office/powerpoint/2010/main" val="272428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p:cNvGrpSpPr/>
          <p:nvPr/>
        </p:nvGrpSpPr>
        <p:grpSpPr>
          <a:xfrm>
            <a:off x="2293145" y="82193"/>
            <a:ext cx="4583868" cy="2948683"/>
            <a:chOff x="1746607" y="82193"/>
            <a:chExt cx="4583868" cy="2948683"/>
          </a:xfrm>
          <a:solidFill>
            <a:schemeClr val="accent1">
              <a:lumMod val="20000"/>
              <a:lumOff val="80000"/>
            </a:schemeClr>
          </a:solidFill>
        </p:grpSpPr>
        <p:sp>
          <p:nvSpPr>
            <p:cNvPr id="20" name="正方形/長方形 19"/>
            <p:cNvSpPr/>
            <p:nvPr/>
          </p:nvSpPr>
          <p:spPr>
            <a:xfrm>
              <a:off x="5868138" y="537012"/>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5868138" y="1241205"/>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868138" y="1945398"/>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868138" y="2649591"/>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839683"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953779"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067876"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746607"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1746607" y="82193"/>
            <a:ext cx="5123675" cy="2948683"/>
            <a:chOff x="1746607" y="82193"/>
            <a:chExt cx="5123675" cy="2948683"/>
          </a:xfrm>
        </p:grpSpPr>
        <p:sp>
          <p:nvSpPr>
            <p:cNvPr id="15" name="正方形/長方形 14"/>
            <p:cNvSpPr/>
            <p:nvPr/>
          </p:nvSpPr>
          <p:spPr>
            <a:xfrm>
              <a:off x="6407945" y="189186"/>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07945" y="893379"/>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407945" y="1597572"/>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407945" y="2301765"/>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839683"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953779"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067876"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1746607"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55</a:t>
            </a:fld>
            <a:endParaRPr lang="ja-JP" altLang="en-US"/>
          </a:p>
        </p:txBody>
      </p:sp>
      <p:pic>
        <p:nvPicPr>
          <p:cNvPr id="11" name="図 10"/>
          <p:cNvPicPr>
            <a:picLocks noChangeAspect="1"/>
          </p:cNvPicPr>
          <p:nvPr/>
        </p:nvPicPr>
        <p:blipFill>
          <a:blip r:embed="rId2">
            <a:clrChange>
              <a:clrFrom>
                <a:srgbClr val="FFFFFF"/>
              </a:clrFrom>
              <a:clrTo>
                <a:srgbClr val="FFFFFF">
                  <a:alpha val="0"/>
                </a:srgbClr>
              </a:clrTo>
            </a:clrChange>
          </a:blip>
          <a:stretch>
            <a:fillRect/>
          </a:stretch>
        </p:blipFill>
        <p:spPr>
          <a:xfrm>
            <a:off x="331876" y="194548"/>
            <a:ext cx="6645265" cy="2795231"/>
          </a:xfrm>
          <a:prstGeom prst="rect">
            <a:avLst/>
          </a:prstGeom>
        </p:spPr>
      </p:pic>
      <p:sp>
        <p:nvSpPr>
          <p:cNvPr id="28" name="正方形/長方形 27"/>
          <p:cNvSpPr/>
          <p:nvPr/>
        </p:nvSpPr>
        <p:spPr>
          <a:xfrm>
            <a:off x="7511631" y="905590"/>
            <a:ext cx="3416320" cy="1815882"/>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偶数列に注目して</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偶数列が先に、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　奇数列が後に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なるよう入れ替える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2" name="グループ化 51"/>
          <p:cNvGrpSpPr/>
          <p:nvPr/>
        </p:nvGrpSpPr>
        <p:grpSpPr>
          <a:xfrm>
            <a:off x="269557" y="3547661"/>
            <a:ext cx="6748463" cy="3004732"/>
            <a:chOff x="269557" y="3286403"/>
            <a:chExt cx="6748463" cy="3004732"/>
          </a:xfrm>
        </p:grpSpPr>
        <p:grpSp>
          <p:nvGrpSpPr>
            <p:cNvPr id="37" name="グループ化 36"/>
            <p:cNvGrpSpPr/>
            <p:nvPr/>
          </p:nvGrpSpPr>
          <p:grpSpPr>
            <a:xfrm>
              <a:off x="1738987" y="3286403"/>
              <a:ext cx="5183419" cy="2969255"/>
              <a:chOff x="1738987" y="3286403"/>
              <a:chExt cx="5183419" cy="2969255"/>
            </a:xfrm>
          </p:grpSpPr>
          <p:sp>
            <p:nvSpPr>
              <p:cNvPr id="33" name="正方形/長方形 32"/>
              <p:cNvSpPr/>
              <p:nvPr/>
            </p:nvSpPr>
            <p:spPr>
              <a:xfrm>
                <a:off x="399516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738987"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303031"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867075"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431119"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55523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10387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66394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460069" y="3286403"/>
                <a:ext cx="462337" cy="1525627"/>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452614" y="4840884"/>
                <a:ext cx="462337" cy="14147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269557" y="3322739"/>
              <a:ext cx="6748463" cy="2968396"/>
            </a:xfrm>
            <a:prstGeom prst="rect">
              <a:avLst/>
            </a:prstGeom>
          </p:spPr>
        </p:pic>
      </p:grpSp>
    </p:spTree>
    <p:extLst>
      <p:ext uri="{BB962C8B-B14F-4D97-AF65-F5344CB8AC3E}">
        <p14:creationId xmlns:p14="http://schemas.microsoft.com/office/powerpoint/2010/main" val="110077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p:cNvGrpSpPr/>
          <p:nvPr/>
        </p:nvGrpSpPr>
        <p:grpSpPr>
          <a:xfrm>
            <a:off x="4046759" y="160689"/>
            <a:ext cx="2597833" cy="3301152"/>
            <a:chOff x="4046759" y="464457"/>
            <a:chExt cx="2597833" cy="3301152"/>
          </a:xfrm>
        </p:grpSpPr>
        <p:sp>
          <p:nvSpPr>
            <p:cNvPr id="31" name="正方形/長方形 30"/>
            <p:cNvSpPr/>
            <p:nvPr/>
          </p:nvSpPr>
          <p:spPr>
            <a:xfrm>
              <a:off x="4046759" y="464457"/>
              <a:ext cx="2078270" cy="2685143"/>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289460" y="3242389"/>
              <a:ext cx="2355132"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 name="グループ化 24"/>
          <p:cNvGrpSpPr/>
          <p:nvPr/>
        </p:nvGrpSpPr>
        <p:grpSpPr>
          <a:xfrm>
            <a:off x="1110830" y="146176"/>
            <a:ext cx="3057247" cy="3359208"/>
            <a:chOff x="1110830" y="449944"/>
            <a:chExt cx="3057247" cy="3359208"/>
          </a:xfrm>
        </p:grpSpPr>
        <p:grpSp>
          <p:nvGrpSpPr>
            <p:cNvPr id="22" name="グループ化 21"/>
            <p:cNvGrpSpPr/>
            <p:nvPr/>
          </p:nvGrpSpPr>
          <p:grpSpPr>
            <a:xfrm>
              <a:off x="1782530" y="449944"/>
              <a:ext cx="2078270" cy="2706006"/>
              <a:chOff x="1782530" y="449944"/>
              <a:chExt cx="2078270" cy="2706006"/>
            </a:xfrm>
          </p:grpSpPr>
          <p:sp>
            <p:nvSpPr>
              <p:cNvPr id="20" name="正方形/長方形 19"/>
              <p:cNvSpPr/>
              <p:nvPr/>
            </p:nvSpPr>
            <p:spPr>
              <a:xfrm>
                <a:off x="1782530" y="449944"/>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782530" y="1843315"/>
                <a:ext cx="2078270" cy="1312635"/>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p:cNvSpPr/>
            <p:nvPr/>
          </p:nvSpPr>
          <p:spPr>
            <a:xfrm>
              <a:off x="1110830" y="3285932"/>
              <a:ext cx="3057247"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この部分は同じ！</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9" name="図 18"/>
          <p:cNvPicPr>
            <a:picLocks noChangeAspect="1"/>
          </p:cNvPicPr>
          <p:nvPr/>
        </p:nvPicPr>
        <p:blipFill>
          <a:blip r:embed="rId2">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482602" y="1326503"/>
            <a:ext cx="449353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この行列をじっくり眺める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1" name="グループ化 40"/>
          <p:cNvGrpSpPr/>
          <p:nvPr/>
        </p:nvGrpSpPr>
        <p:grpSpPr>
          <a:xfrm>
            <a:off x="1175657" y="3860575"/>
            <a:ext cx="2423885" cy="2859539"/>
            <a:chOff x="1611086" y="3788004"/>
            <a:chExt cx="2423885" cy="2859539"/>
          </a:xfrm>
        </p:grpSpPr>
        <p:sp>
          <p:nvSpPr>
            <p:cNvPr id="35" name="正方形/長方形 34"/>
            <p:cNvSpPr/>
            <p:nvPr/>
          </p:nvSpPr>
          <p:spPr>
            <a:xfrm>
              <a:off x="1611086" y="3802743"/>
              <a:ext cx="2423885" cy="2801257"/>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2">
              <a:clrChange>
                <a:clrFrom>
                  <a:srgbClr val="FFFFFF"/>
                </a:clrFrom>
                <a:clrTo>
                  <a:srgbClr val="FFFFFF">
                    <a:alpha val="0"/>
                  </a:srgbClr>
                </a:clrTo>
              </a:clrChange>
            </a:blip>
            <a:srcRect l="56012" r="13662"/>
            <a:stretch/>
          </p:blipFill>
          <p:spPr>
            <a:xfrm>
              <a:off x="1799772" y="3788004"/>
              <a:ext cx="1971464" cy="2859539"/>
            </a:xfrm>
            <a:prstGeom prst="rect">
              <a:avLst/>
            </a:prstGeom>
          </p:spPr>
        </p:pic>
      </p:grpSp>
      <p:sp>
        <p:nvSpPr>
          <p:cNvPr id="42" name="右矢印 41"/>
          <p:cNvSpPr/>
          <p:nvPr/>
        </p:nvSpPr>
        <p:spPr>
          <a:xfrm>
            <a:off x="3730171" y="4905828"/>
            <a:ext cx="595086" cy="769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4400550" y="3805240"/>
            <a:ext cx="7141928" cy="2968396"/>
            <a:chOff x="4400550" y="3805240"/>
            <a:chExt cx="7141928" cy="2968396"/>
          </a:xfrm>
        </p:grpSpPr>
        <p:grpSp>
          <p:nvGrpSpPr>
            <p:cNvPr id="64" name="グループ化 63"/>
            <p:cNvGrpSpPr/>
            <p:nvPr/>
          </p:nvGrpSpPr>
          <p:grpSpPr>
            <a:xfrm>
              <a:off x="4400550" y="3805240"/>
              <a:ext cx="2942782" cy="2968396"/>
              <a:chOff x="5280660" y="3805240"/>
              <a:chExt cx="2942782" cy="2968396"/>
            </a:xfrm>
          </p:grpSpPr>
          <p:sp>
            <p:nvSpPr>
              <p:cNvPr id="46" name="正方形/長方形 45"/>
              <p:cNvSpPr/>
              <p:nvPr/>
            </p:nvSpPr>
            <p:spPr>
              <a:xfrm>
                <a:off x="5806441" y="390198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806441" y="531930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p:cNvPicPr>
                <a:picLocks noChangeAspect="1"/>
              </p:cNvPicPr>
              <p:nvPr/>
            </p:nvPicPr>
            <p:blipFill rotWithShape="1">
              <a:blip r:embed="rId2">
                <a:clrChange>
                  <a:clrFrom>
                    <a:srgbClr val="FFFFFF"/>
                  </a:clrFrom>
                  <a:clrTo>
                    <a:srgbClr val="FFFFFF">
                      <a:alpha val="0"/>
                    </a:srgbClr>
                  </a:clrTo>
                </a:clrChange>
              </a:blip>
              <a:srcRect l="23360" t="856" r="44809" b="-856"/>
              <a:stretch/>
            </p:blipFill>
            <p:spPr>
              <a:xfrm>
                <a:off x="5887267" y="3805240"/>
                <a:ext cx="2148114" cy="2968396"/>
              </a:xfrm>
              <a:prstGeom prst="rect">
                <a:avLst/>
              </a:prstGeom>
            </p:spPr>
          </p:pic>
          <mc:AlternateContent xmlns:mc="http://schemas.openxmlformats.org/markup-compatibility/2006" xmlns:a14="http://schemas.microsoft.com/office/drawing/2010/main">
            <mc:Choice Requires="a14">
              <p:sp>
                <p:nvSpPr>
                  <p:cNvPr id="48" name="テキスト ボックス 47"/>
                  <p:cNvSpPr txBox="1"/>
                  <p:nvPr/>
                </p:nvSpPr>
                <p:spPr>
                  <a:xfrm>
                    <a:off x="5280660" y="38976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0</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5280660" y="3897630"/>
                    <a:ext cx="598561" cy="400110"/>
                  </a:xfrm>
                  <a:prstGeom prst="rect">
                    <a:avLst/>
                  </a:prstGeom>
                  <a:blipFill rotWithShape="0">
                    <a:blip r:embed="rId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5280660" y="42405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280660" y="4240530"/>
                    <a:ext cx="598561" cy="400110"/>
                  </a:xfrm>
                  <a:prstGeom prst="rect">
                    <a:avLst/>
                  </a:prstGeom>
                  <a:blipFill rotWithShape="0">
                    <a:blip r:embed="rId4"/>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280660" y="456057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280660" y="4560570"/>
                    <a:ext cx="598561" cy="400110"/>
                  </a:xfrm>
                  <a:prstGeom prst="rect">
                    <a:avLst/>
                  </a:prstGeom>
                  <a:blipFill rotWithShape="0">
                    <a:blip r:embed="rId5"/>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280660" y="49149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3</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280660" y="4914900"/>
                    <a:ext cx="598561" cy="400110"/>
                  </a:xfrm>
                  <a:prstGeom prst="rect">
                    <a:avLst/>
                  </a:prstGeom>
                  <a:blipFill rotWithShape="0">
                    <a:blip r:embed="rId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5280660" y="52806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4</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5280660" y="5280660"/>
                    <a:ext cx="598561" cy="400110"/>
                  </a:xfrm>
                  <a:prstGeom prst="rect">
                    <a:avLst/>
                  </a:prstGeom>
                  <a:blipFill rotWithShape="0">
                    <a:blip r:embed="rId7"/>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280660" y="56235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5</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280660" y="5623560"/>
                    <a:ext cx="598561" cy="400110"/>
                  </a:xfrm>
                  <a:prstGeom prst="rect">
                    <a:avLst/>
                  </a:prstGeom>
                  <a:blipFill rotWithShape="0">
                    <a:blip r:embed="rId8"/>
                    <a:stretch>
                      <a:fillRect b="-1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280660" y="59436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6</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280660" y="5943600"/>
                    <a:ext cx="598561" cy="400110"/>
                  </a:xfrm>
                  <a:prstGeom prst="rect">
                    <a:avLst/>
                  </a:prstGeom>
                  <a:blipFill rotWithShape="0">
                    <a:blip r:embed="rId9"/>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5280660" y="62979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7</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5280660" y="6297930"/>
                    <a:ext cx="598561" cy="400110"/>
                  </a:xfrm>
                  <a:prstGeom prst="rect">
                    <a:avLst/>
                  </a:prstGeom>
                  <a:blipFill rotWithShape="0">
                    <a:blip r:embed="rId10"/>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7875270" y="389763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7875270" y="3897630"/>
                    <a:ext cx="348172" cy="400110"/>
                  </a:xfrm>
                  <a:prstGeom prst="rect">
                    <a:avLst/>
                  </a:prstGeom>
                  <a:blipFill rotWithShape="0">
                    <a:blip r:embed="rId11"/>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7875270" y="423617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7875270" y="4236176"/>
                    <a:ext cx="348172" cy="400110"/>
                  </a:xfrm>
                  <a:prstGeom prst="rect">
                    <a:avLst/>
                  </a:prstGeom>
                  <a:blipFill rotWithShape="0">
                    <a:blip r:embed="rId12"/>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7875270" y="4574722"/>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7875270" y="4574722"/>
                    <a:ext cx="348172" cy="400110"/>
                  </a:xfrm>
                  <a:prstGeom prst="rect">
                    <a:avLst/>
                  </a:prstGeom>
                  <a:blipFill rotWithShape="0">
                    <a:blip r:embed="rId1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7875270" y="4913268"/>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875270" y="4913268"/>
                    <a:ext cx="348172" cy="400110"/>
                  </a:xfrm>
                  <a:prstGeom prst="rect">
                    <a:avLst/>
                  </a:prstGeom>
                  <a:blipFill rotWithShape="0">
                    <a:blip r:embed="rId14"/>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7875270" y="5251814"/>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875270" y="5251814"/>
                    <a:ext cx="348172" cy="400110"/>
                  </a:xfrm>
                  <a:prstGeom prst="rect">
                    <a:avLst/>
                  </a:prstGeom>
                  <a:blipFill rotWithShape="0">
                    <a:blip r:embed="rId15"/>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7875270" y="559036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875270" y="5590360"/>
                    <a:ext cx="348172" cy="400110"/>
                  </a:xfrm>
                  <a:prstGeom prst="rect">
                    <a:avLst/>
                  </a:prstGeom>
                  <a:blipFill rotWithShape="0">
                    <a:blip r:embed="rId1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7875270" y="592890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875270" y="5928906"/>
                    <a:ext cx="348172" cy="400110"/>
                  </a:xfrm>
                  <a:prstGeom prst="rect">
                    <a:avLst/>
                  </a:prstGeom>
                  <a:blipFill rotWithShape="0">
                    <a:blip r:embed="rId1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7875270" y="626745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7875270" y="6267450"/>
                    <a:ext cx="348172" cy="400110"/>
                  </a:xfrm>
                  <a:prstGeom prst="rect">
                    <a:avLst/>
                  </a:prstGeom>
                  <a:blipFill rotWithShape="0">
                    <a:blip r:embed="rId18"/>
                    <a:stretch>
                      <a:fillRect b="-15152"/>
                    </a:stretch>
                  </a:blipFill>
                </p:spPr>
                <p:txBody>
                  <a:bodyPr/>
                  <a:lstStyle/>
                  <a:p>
                    <a:r>
                      <a:rPr lang="ja-JP" altLang="en-US">
                        <a:noFill/>
                      </a:rPr>
                      <a:t> </a:t>
                    </a:r>
                  </a:p>
                </p:txBody>
              </p:sp>
            </mc:Fallback>
          </mc:AlternateContent>
        </p:grpSp>
        <p:sp>
          <p:nvSpPr>
            <p:cNvPr id="65" name="正方形/長方形 64"/>
            <p:cNvSpPr/>
            <p:nvPr/>
          </p:nvSpPr>
          <p:spPr>
            <a:xfrm>
              <a:off x="7630830" y="4874101"/>
              <a:ext cx="3911648" cy="954107"/>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黄色い部分の</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繰り返しが隠れている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36627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6389370" y="305181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8629650" y="444627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1320014" y="2995131"/>
            <a:ext cx="10402799" cy="2892065"/>
          </a:xfrm>
          <a:prstGeom prst="rect">
            <a:avLst/>
          </a:prstGeom>
        </p:spPr>
      </p:pic>
      <p:sp>
        <p:nvSpPr>
          <p:cNvPr id="20" name="正方形/長方形 19"/>
          <p:cNvSpPr/>
          <p:nvPr/>
        </p:nvSpPr>
        <p:spPr>
          <a:xfrm>
            <a:off x="1782530" y="157606"/>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368302" y="1223633"/>
            <a:ext cx="4185761"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先</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の繰り返し構造を利用して</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の通り</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2110740" y="3098926"/>
            <a:ext cx="8600440" cy="2695483"/>
            <a:chOff x="1905000" y="3258946"/>
            <a:chExt cx="8600440" cy="2695483"/>
          </a:xfrm>
        </p:grpSpPr>
        <p:sp>
          <p:nvSpPr>
            <p:cNvPr id="38" name="正方形/長方形 37"/>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1905000" y="3278306"/>
              <a:ext cx="3848100" cy="2643863"/>
              <a:chOff x="1905000" y="3278306"/>
              <a:chExt cx="3848100" cy="2643863"/>
            </a:xfrm>
          </p:grpSpPr>
          <p:sp>
            <p:nvSpPr>
              <p:cNvPr id="43" name="二等辺三角形 42"/>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正方形/長方形 7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p:cNvCxnSpPr/>
          <p:nvPr/>
        </p:nvCxnSpPr>
        <p:spPr>
          <a:xfrm>
            <a:off x="2068830" y="4423410"/>
            <a:ext cx="3977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3851910" y="3234690"/>
            <a:ext cx="0" cy="24345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350000" y="6118832"/>
            <a:ext cx="5372100"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行列</a:t>
            </a:r>
            <a:r>
              <a:rPr lang="ja-JP" altLang="en-US" sz="14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714500" y="6410932"/>
            <a:ext cx="5172075"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疎行列</a:t>
            </a:r>
            <a:r>
              <a:rPr lang="ja-JP" altLang="en-US" sz="16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92100" y="5918200"/>
            <a:ext cx="1358900" cy="67310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複素数</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掛け算</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回数</a:t>
            </a:r>
          </a:p>
        </p:txBody>
      </p:sp>
    </p:spTree>
    <p:extLst>
      <p:ext uri="{BB962C8B-B14F-4D97-AF65-F5344CB8AC3E}">
        <p14:creationId xmlns:p14="http://schemas.microsoft.com/office/powerpoint/2010/main" val="369679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5" grpId="0" animBg="1"/>
      <p:bldP spid="7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グループ化 85"/>
          <p:cNvGrpSpPr/>
          <p:nvPr/>
        </p:nvGrpSpPr>
        <p:grpSpPr>
          <a:xfrm>
            <a:off x="169309" y="626368"/>
            <a:ext cx="8676741" cy="2412206"/>
            <a:chOff x="169309" y="118368"/>
            <a:chExt cx="8676741" cy="2412206"/>
          </a:xfrm>
        </p:grpSpPr>
        <p:grpSp>
          <p:nvGrpSpPr>
            <p:cNvPr id="58" name="グループ化 57"/>
            <p:cNvGrpSpPr/>
            <p:nvPr/>
          </p:nvGrpSpPr>
          <p:grpSpPr>
            <a:xfrm>
              <a:off x="8347452" y="137815"/>
              <a:ext cx="351255" cy="2373569"/>
              <a:chOff x="8347452" y="137815"/>
              <a:chExt cx="351255" cy="2373569"/>
            </a:xfrm>
          </p:grpSpPr>
          <p:sp>
            <p:nvSpPr>
              <p:cNvPr id="50" name="正方形/長方形 49"/>
              <p:cNvSpPr/>
              <p:nvPr/>
            </p:nvSpPr>
            <p:spPr>
              <a:xfrm>
                <a:off x="8347452" y="137815"/>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8349421" y="438016"/>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347452" y="733127"/>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349421" y="1033328"/>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8347452" y="1333202"/>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8349421" y="1633403"/>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347452" y="1928514"/>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349421" y="2228715"/>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4387065"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332288"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287784"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7233007"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6000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79345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78405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771750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clrChange>
                <a:clrFrom>
                  <a:srgbClr val="FFFFFF"/>
                </a:clrFrom>
                <a:clrTo>
                  <a:srgbClr val="FFFFFF">
                    <a:alpha val="0"/>
                  </a:srgbClr>
                </a:clrTo>
              </a:clrChange>
            </a:blip>
            <a:stretch>
              <a:fillRect/>
            </a:stretch>
          </p:blipFill>
          <p:spPr>
            <a:xfrm>
              <a:off x="169309" y="118368"/>
              <a:ext cx="8676741" cy="2412206"/>
            </a:xfrm>
            <a:prstGeom prst="rect">
              <a:avLst/>
            </a:prstGeom>
          </p:spPr>
        </p:pic>
        <p:grpSp>
          <p:nvGrpSpPr>
            <p:cNvPr id="8" name="グループ化 7"/>
            <p:cNvGrpSpPr/>
            <p:nvPr/>
          </p:nvGrpSpPr>
          <p:grpSpPr>
            <a:xfrm>
              <a:off x="828836" y="204941"/>
              <a:ext cx="7173434" cy="2248241"/>
              <a:chOff x="1905000" y="3258946"/>
              <a:chExt cx="8600440" cy="2695483"/>
            </a:xfrm>
          </p:grpSpPr>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p:cNvCxnSpPr/>
            <p:nvPr/>
          </p:nvCxnSpPr>
          <p:spPr>
            <a:xfrm>
              <a:off x="793880" y="1309663"/>
              <a:ext cx="3317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2281107" y="318179"/>
              <a:ext cx="0" cy="20306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63275" y="3792949"/>
            <a:ext cx="8614346" cy="2378158"/>
            <a:chOff x="263275" y="2799174"/>
            <a:chExt cx="8614346" cy="2378158"/>
          </a:xfrm>
        </p:grpSpPr>
        <p:sp>
          <p:nvSpPr>
            <p:cNvPr id="81" name="正方形/長方形 80"/>
            <p:cNvSpPr/>
            <p:nvPr/>
          </p:nvSpPr>
          <p:spPr>
            <a:xfrm>
              <a:off x="8355683" y="3409629"/>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8355683" y="4581204"/>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359816" y="2801634"/>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8359816" y="3992259"/>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6344934" y="4012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6771128" y="4011309"/>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7669883" y="4009703"/>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7235422" y="4013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478034" y="2917540"/>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4904228" y="2915934"/>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5764883" y="2914328"/>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5330422" y="2917681"/>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a:off x="263275" y="2799174"/>
              <a:ext cx="8614346" cy="2378158"/>
              <a:chOff x="272800" y="2799174"/>
              <a:chExt cx="8614346" cy="2378158"/>
            </a:xfrm>
          </p:grpSpPr>
          <p:pic>
            <p:nvPicPr>
              <p:cNvPr id="23" name="図 22"/>
              <p:cNvPicPr>
                <a:picLocks noChangeAspect="1"/>
              </p:cNvPicPr>
              <p:nvPr/>
            </p:nvPicPr>
            <p:blipFill>
              <a:blip r:embed="rId4">
                <a:clrChange>
                  <a:clrFrom>
                    <a:srgbClr val="FFFFFF"/>
                  </a:clrFrom>
                  <a:clrTo>
                    <a:srgbClr val="FFFFFF">
                      <a:alpha val="0"/>
                    </a:srgbClr>
                  </a:clrTo>
                </a:clrChange>
              </a:blip>
              <a:stretch>
                <a:fillRect/>
              </a:stretch>
            </p:blipFill>
            <p:spPr>
              <a:xfrm>
                <a:off x="272800" y="2799174"/>
                <a:ext cx="8614346" cy="2372066"/>
              </a:xfrm>
              <a:prstGeom prst="rect">
                <a:avLst/>
              </a:prstGeom>
            </p:spPr>
          </p:pic>
          <p:grpSp>
            <p:nvGrpSpPr>
              <p:cNvPr id="60" name="グループ化 59"/>
              <p:cNvGrpSpPr/>
              <p:nvPr/>
            </p:nvGrpSpPr>
            <p:grpSpPr>
              <a:xfrm>
                <a:off x="933611" y="2881466"/>
                <a:ext cx="7068659" cy="2295866"/>
                <a:chOff x="2030620" y="3258946"/>
                <a:chExt cx="8474820" cy="2752583"/>
              </a:xfrm>
            </p:grpSpPr>
            <p:sp>
              <p:nvSpPr>
                <p:cNvPr id="61" name="正方形/長方形 60"/>
                <p:cNvSpPr/>
                <p:nvPr/>
              </p:nvSpPr>
              <p:spPr>
                <a:xfrm>
                  <a:off x="6297929" y="46762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p:cNvGrpSpPr/>
                <p:nvPr/>
              </p:nvGrpSpPr>
              <p:grpSpPr>
                <a:xfrm>
                  <a:off x="2030620" y="3278306"/>
                  <a:ext cx="3722480" cy="2643863"/>
                  <a:chOff x="2030620" y="3278306"/>
                  <a:chExt cx="3722480" cy="2643863"/>
                </a:xfrm>
              </p:grpSpPr>
              <p:sp>
                <p:nvSpPr>
                  <p:cNvPr id="64" name="二等辺三角形 63"/>
                  <p:cNvSpPr/>
                  <p:nvPr/>
                </p:nvSpPr>
                <p:spPr>
                  <a:xfrm>
                    <a:off x="203062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3827717"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二等辺三角形 65"/>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245288"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flipH="1" flipV="1">
                    <a:off x="2245288"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a:off x="2030620" y="3542664"/>
                    <a:ext cx="1272539"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87" name="正方形/長方形 86"/>
          <p:cNvSpPr/>
          <p:nvPr/>
        </p:nvSpPr>
        <p:spPr>
          <a:xfrm>
            <a:off x="8929568" y="2897891"/>
            <a:ext cx="3262432" cy="1938992"/>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偶数列を先に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奇</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数列を後になるよう</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入れ替える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1769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59</a:t>
            </a:fld>
            <a:endParaRPr lang="ja-JP" altLang="en-US"/>
          </a:p>
        </p:txBody>
      </p:sp>
      <p:grpSp>
        <p:nvGrpSpPr>
          <p:cNvPr id="5" name="グループ化 4"/>
          <p:cNvGrpSpPr/>
          <p:nvPr/>
        </p:nvGrpSpPr>
        <p:grpSpPr>
          <a:xfrm>
            <a:off x="256541" y="2485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278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4810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7891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520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378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53062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pic>
        <p:nvPicPr>
          <p:cNvPr id="4" name="Picture 4" descr="C:\Users\takashi\Desktop\講義_北大\2013後期\sample1Smal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48" y="2244503"/>
            <a:ext cx="3083560" cy="26603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22918" y="2054107"/>
            <a:ext cx="6972408" cy="2951722"/>
            <a:chOff x="3614975" y="840007"/>
            <a:chExt cx="5786294" cy="2449589"/>
          </a:xfrm>
        </p:grpSpPr>
        <p:pic>
          <p:nvPicPr>
            <p:cNvPr id="7" name="Picture 3" descr="C:\Users\takashi\Desktop\smooth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75" y="840007"/>
              <a:ext cx="2841525" cy="2449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385" y="840007"/>
              <a:ext cx="2829884" cy="24395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先鋭化</a:t>
            </a:r>
          </a:p>
        </p:txBody>
      </p:sp>
    </p:spTree>
    <p:extLst>
      <p:ext uri="{BB962C8B-B14F-4D97-AF65-F5344CB8AC3E}">
        <p14:creationId xmlns:p14="http://schemas.microsoft.com/office/powerpoint/2010/main" val="28144019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60</a:t>
            </a:fld>
            <a:endParaRPr lang="ja-JP" altLang="en-US"/>
          </a:p>
        </p:txBody>
      </p:sp>
      <p:grpSp>
        <p:nvGrpSpPr>
          <p:cNvPr id="5" name="グループ化 4"/>
          <p:cNvGrpSpPr/>
          <p:nvPr/>
        </p:nvGrpSpPr>
        <p:grpSpPr>
          <a:xfrm>
            <a:off x="256541" y="2739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532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5064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8145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4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774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632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911590" y="5271770"/>
            <a:ext cx="3280410" cy="85725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400" i="1" baseline="30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を考慮すると</a:t>
            </a:r>
            <a:endPar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掛け算は</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1x4</a:t>
            </a:r>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53" name="正方形/長方形 52"/>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392504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61</a:t>
            </a:fld>
            <a:endParaRPr lang="ja-JP" altLang="en-US"/>
          </a:p>
        </p:txBody>
      </p:sp>
      <p:grpSp>
        <p:nvGrpSpPr>
          <p:cNvPr id="60" name="グループ化 59"/>
          <p:cNvGrpSpPr/>
          <p:nvPr/>
        </p:nvGrpSpPr>
        <p:grpSpPr>
          <a:xfrm>
            <a:off x="333828" y="195059"/>
            <a:ext cx="11190515" cy="2236396"/>
            <a:chOff x="333828" y="3281159"/>
            <a:chExt cx="11190515" cy="2236396"/>
          </a:xfrm>
        </p:grpSpPr>
        <p:pic>
          <p:nvPicPr>
            <p:cNvPr id="22" name="図 21"/>
            <p:cNvPicPr>
              <a:picLocks noChangeAspect="1"/>
            </p:cNvPicPr>
            <p:nvPr/>
          </p:nvPicPr>
          <p:blipFill>
            <a:blip r:embed="rId3">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p:cNvSpPr/>
          <p:nvPr/>
        </p:nvSpPr>
        <p:spPr>
          <a:xfrm>
            <a:off x="903017" y="2921754"/>
            <a:ext cx="10289996" cy="3447098"/>
          </a:xfrm>
          <a:prstGeom prst="rect">
            <a:avLst/>
          </a:prstGeom>
        </p:spPr>
        <p:txBody>
          <a:bodyPr wrap="none">
            <a:spAutoFit/>
          </a:bodyPr>
          <a:lstStyle/>
          <a:p>
            <a:pPr marL="457200"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次元 ベクトル</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の繰り返しである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疎行列の各行には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が一つだけ含まれる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行列</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x</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 演算は，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ベクトルから</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個選んで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片方をそのまま、もう片方に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をかけて足し合わせる</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バタフライ演算がうっすらと見えてきませんか？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727683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2296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rotWithShape="0">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025846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r>
              <a:rPr kumimoji="1" lang="en-US" altLang="ja-JP" dirty="0" smtClean="0"/>
              <a:t>: </a:t>
            </a:r>
            <a:r>
              <a:rPr kumimoji="1" lang="ja-JP" altLang="en-US" dirty="0" smtClean="0"/>
              <a:t>離散フーリエ変換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63</a:t>
            </a:fld>
            <a:endParaRPr lang="ja-JP" altLang="en-US"/>
          </a:p>
        </p:txBody>
      </p:sp>
      <p:sp>
        <p:nvSpPr>
          <p:cNvPr id="5" name="正方形/長方形 4"/>
          <p:cNvSpPr/>
          <p:nvPr/>
        </p:nvSpPr>
        <p:spPr>
          <a:xfrm>
            <a:off x="1516105" y="6267569"/>
            <a:ext cx="184731" cy="369332"/>
          </a:xfrm>
          <a:prstGeom prst="rect">
            <a:avLst/>
          </a:prstGeom>
        </p:spPr>
        <p:txBody>
          <a:bodyPr wrap="none">
            <a:spAutoFit/>
          </a:bodyPr>
          <a:lstStyle/>
          <a:p>
            <a:endParaRPr lang="ja-JP" altLang="en-US" dirty="0"/>
          </a:p>
        </p:txBody>
      </p:sp>
      <p:sp>
        <p:nvSpPr>
          <p:cNvPr id="6" name="角丸四角形 5"/>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9" name="グループ化 8"/>
          <p:cNvGrpSpPr/>
          <p:nvPr/>
        </p:nvGrpSpPr>
        <p:grpSpPr>
          <a:xfrm>
            <a:off x="641160" y="2817885"/>
            <a:ext cx="5080464" cy="1759407"/>
            <a:chOff x="114110" y="2817885"/>
            <a:chExt cx="5080464" cy="1759407"/>
          </a:xfrm>
        </p:grpSpPr>
        <p:grpSp>
          <p:nvGrpSpPr>
            <p:cNvPr id="10" name="グループ化 9"/>
            <p:cNvGrpSpPr/>
            <p:nvPr/>
          </p:nvGrpSpPr>
          <p:grpSpPr>
            <a:xfrm>
              <a:off x="379200" y="3412879"/>
              <a:ext cx="1503576" cy="947896"/>
              <a:chOff x="1344399" y="4047879"/>
              <a:chExt cx="2568656" cy="947896"/>
            </a:xfrm>
            <a:solidFill>
              <a:schemeClr val="accent1">
                <a:lumMod val="20000"/>
                <a:lumOff val="80000"/>
              </a:schemeClr>
            </a:solidFill>
          </p:grpSpPr>
          <p:sp>
            <p:nvSpPr>
              <p:cNvPr id="51" name="正方形/長方形 5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正方形/長方形 5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正方形/長方形 5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4" name="正方形/長方形 5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 name="正方形/長方形 5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正方形/長方形 5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正方形/長方形 5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正方形/長方形 5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正方形/長方形 5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正方形/長方形 5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正方形/長方形 6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 name="グループ化 10"/>
            <p:cNvGrpSpPr/>
            <p:nvPr/>
          </p:nvGrpSpPr>
          <p:grpSpPr>
            <a:xfrm>
              <a:off x="3408150" y="3412879"/>
              <a:ext cx="1503576" cy="947896"/>
              <a:chOff x="1344399" y="4047879"/>
              <a:chExt cx="2568656" cy="947896"/>
            </a:xfrm>
            <a:solidFill>
              <a:schemeClr val="accent1">
                <a:lumMod val="20000"/>
                <a:lumOff val="80000"/>
              </a:schemeClr>
            </a:solidFill>
          </p:grpSpPr>
          <p:sp>
            <p:nvSpPr>
              <p:cNvPr id="37" name="正方形/長方形 36"/>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正方形/長方形 38"/>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正方形/長方形 39"/>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正方形/長方形 40"/>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正方形/長方形 41"/>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正方形/長方形 42"/>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正方形/長方形 43"/>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正方形/長方形 45"/>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正方形/長方形 49"/>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2" name="グループ化 11"/>
            <p:cNvGrpSpPr/>
            <p:nvPr/>
          </p:nvGrpSpPr>
          <p:grpSpPr>
            <a:xfrm>
              <a:off x="1896850" y="3412879"/>
              <a:ext cx="1503576" cy="947896"/>
              <a:chOff x="1344399" y="4047879"/>
              <a:chExt cx="2568656" cy="947896"/>
            </a:xfrm>
            <a:solidFill>
              <a:schemeClr val="accent1">
                <a:lumMod val="75000"/>
              </a:schemeClr>
            </a:solidFill>
          </p:grpSpPr>
          <p:sp>
            <p:nvSpPr>
              <p:cNvPr id="23" name="正方形/長方形 22"/>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正方形/長方形 28"/>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正方形/長方形 29"/>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正方形/長方形 31"/>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 name="直線矢印コネクタ 12"/>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6" name="正方形/長方形 15"/>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17" name="直線矢印コネクタ 1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9" name="テキスト ボックス 1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20" name="テキスト ボックス 1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21" name="テキスト ボックス 2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22" name="テキスト ボックス 2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65" name="グループ化 64"/>
          <p:cNvGrpSpPr/>
          <p:nvPr/>
        </p:nvGrpSpPr>
        <p:grpSpPr>
          <a:xfrm>
            <a:off x="8168172" y="3314700"/>
            <a:ext cx="1506543" cy="1046075"/>
            <a:chOff x="1344399" y="3949700"/>
            <a:chExt cx="2573724" cy="1046075"/>
          </a:xfrm>
          <a:solidFill>
            <a:schemeClr val="accent1">
              <a:lumMod val="75000"/>
            </a:schemeClr>
          </a:solidFill>
        </p:grpSpPr>
        <p:sp>
          <p:nvSpPr>
            <p:cNvPr id="66" name="正方形/長方形 65"/>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80" name="直線矢印コネクタ 7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82" name="正方形/長方形 8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83" name="直線矢印コネクタ 8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85" name="テキスト ボックス 8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86" name="テキスト ボックス 8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87" name="テキスト ボックス 8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88" name="テキスト ボックス 8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89" name="グループ化 88"/>
          <p:cNvGrpSpPr/>
          <p:nvPr/>
        </p:nvGrpSpPr>
        <p:grpSpPr>
          <a:xfrm>
            <a:off x="6650522" y="3314700"/>
            <a:ext cx="1506543" cy="1046075"/>
            <a:chOff x="1344399" y="3949700"/>
            <a:chExt cx="2573724" cy="1046075"/>
          </a:xfrm>
          <a:solidFill>
            <a:schemeClr val="accent1">
              <a:lumMod val="20000"/>
              <a:lumOff val="80000"/>
            </a:schemeClr>
          </a:solidFill>
        </p:grpSpPr>
        <p:sp>
          <p:nvSpPr>
            <p:cNvPr id="90" name="正方形/長方形 89"/>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3" name="正方形/長方形 102"/>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04" name="グループ化 103"/>
          <p:cNvGrpSpPr/>
          <p:nvPr/>
        </p:nvGrpSpPr>
        <p:grpSpPr>
          <a:xfrm>
            <a:off x="9685822" y="3314700"/>
            <a:ext cx="1506543" cy="1046075"/>
            <a:chOff x="1344399" y="3949700"/>
            <a:chExt cx="2573724" cy="1046075"/>
          </a:xfrm>
          <a:solidFill>
            <a:schemeClr val="accent1">
              <a:lumMod val="20000"/>
              <a:lumOff val="80000"/>
            </a:schemeClr>
          </a:solidFill>
        </p:grpSpPr>
        <p:sp>
          <p:nvSpPr>
            <p:cNvPr id="105" name="正方形/長方形 10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8" name="正方形/長方形 117"/>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9" name="直線矢印コネクタ 11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22" name="テキスト ボックス 121"/>
              <p:cNvSpPr txBox="1"/>
              <p:nvPr/>
            </p:nvSpPr>
            <p:spPr>
              <a:xfrm>
                <a:off x="935933" y="4683298"/>
                <a:ext cx="10368544" cy="907941"/>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のべき乗のとき高速フーリエ変換が適用可能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O(N log 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2" name="テキスト ボックス 121"/>
              <p:cNvSpPr txBox="1">
                <a:spLocks noRot="1" noChangeAspect="1" noMove="1" noResize="1" noEditPoints="1" noAdjustHandles="1" noChangeArrowheads="1" noChangeShapeType="1" noTextEdit="1"/>
              </p:cNvSpPr>
              <p:nvPr/>
            </p:nvSpPr>
            <p:spPr>
              <a:xfrm>
                <a:off x="935933" y="4683298"/>
                <a:ext cx="10368544" cy="907941"/>
              </a:xfrm>
              <a:prstGeom prst="rect">
                <a:avLst/>
              </a:prstGeom>
              <a:blipFill rotWithShape="0">
                <a:blip r:embed="rId8"/>
                <a:stretch>
                  <a:fillRect l="-824" t="-5369" b="-161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98366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grpSp>
        <p:nvGrpSpPr>
          <p:cNvPr id="10" name="グループ化 9"/>
          <p:cNvGrpSpPr/>
          <p:nvPr/>
        </p:nvGrpSpPr>
        <p:grpSpPr>
          <a:xfrm>
            <a:off x="634139" y="1566967"/>
            <a:ext cx="11051583" cy="3626389"/>
            <a:chOff x="831214" y="4244778"/>
            <a:chExt cx="7963527" cy="2613096"/>
          </a:xfrm>
        </p:grpSpPr>
        <p:pic>
          <p:nvPicPr>
            <p:cNvPr id="11" name="Picture 5" descr="C:\Users\takashi\Desktop\ct.bmp"/>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4546" b="34291"/>
            <a:stretch/>
          </p:blipFill>
          <p:spPr bwMode="auto">
            <a:xfrm>
              <a:off x="6236598" y="4244778"/>
              <a:ext cx="2558143"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takashi\Desktop\c.bmp"/>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44545" b="34291"/>
            <a:stretch/>
          </p:blipFill>
          <p:spPr bwMode="auto">
            <a:xfrm>
              <a:off x="3533906" y="4244778"/>
              <a:ext cx="2558144"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takashi\Desktop\講義_北大\2013後期\sample1gray.bmp"/>
            <p:cNvPicPr>
              <a:picLocks noChangeAspect="1" noChangeArrowheads="1"/>
            </p:cNvPicPr>
            <p:nvPr/>
          </p:nvPicPr>
          <p:blipFill rotWithShape="1">
            <a:blip r:embed="rId6">
              <a:extLst>
                <a:ext uri="{28A0092B-C50C-407E-A947-70E740481C1C}">
                  <a14:useLocalDpi xmlns:a14="http://schemas.microsoft.com/office/drawing/2010/main" val="0"/>
                </a:ext>
              </a:extLst>
            </a:blip>
            <a:srcRect r="44545" b="34353"/>
            <a:stretch/>
          </p:blipFill>
          <p:spPr bwMode="auto">
            <a:xfrm>
              <a:off x="831214" y="4244778"/>
              <a:ext cx="2558144" cy="260586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タイトル 1"/>
          <p:cNvSpPr txBox="1">
            <a:spLocks/>
          </p:cNvSpPr>
          <p:nvPr/>
        </p:nvSpPr>
        <p:spPr>
          <a:xfrm>
            <a:off x="1424551" y="5267324"/>
            <a:ext cx="1091209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エッジ抽出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方向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縦方向</a:t>
            </a:r>
          </a:p>
        </p:txBody>
      </p:sp>
    </p:spTree>
    <p:extLst>
      <p:ext uri="{BB962C8B-B14F-4D97-AF65-F5344CB8AC3E}">
        <p14:creationId xmlns:p14="http://schemas.microsoft.com/office/powerpoint/2010/main" val="90818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線形フィルタの例 </a:t>
            </a:r>
            <a:r>
              <a:rPr lang="en-US" altLang="ja-JP" sz="3600" dirty="0">
                <a:latin typeface="游ゴシック" panose="020B0400000000000000" pitchFamily="50" charset="-128"/>
                <a:ea typeface="游ゴシック" panose="020B0400000000000000" pitchFamily="50" charset="-128"/>
              </a:rPr>
              <a:t>1D</a:t>
            </a:r>
            <a:endParaRPr lang="ja-JP" altLang="en-US" sz="3600" dirty="0">
              <a:latin typeface="游ゴシック" panose="020B0400000000000000" pitchFamily="50" charset="-128"/>
              <a:ea typeface="游ゴシック" panose="020B0400000000000000" pitchFamily="50" charset="-128"/>
            </a:endParaRPr>
          </a:p>
        </p:txBody>
      </p:sp>
      <p:grpSp>
        <p:nvGrpSpPr>
          <p:cNvPr id="4" name="グループ化 3"/>
          <p:cNvGrpSpPr/>
          <p:nvPr/>
        </p:nvGrpSpPr>
        <p:grpSpPr>
          <a:xfrm>
            <a:off x="1824807" y="2982439"/>
            <a:ext cx="5444557" cy="359450"/>
            <a:chOff x="481263" y="2146434"/>
            <a:chExt cx="5300689"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33</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26</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94</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0" name="グループ化 29"/>
          <p:cNvGrpSpPr/>
          <p:nvPr/>
        </p:nvGrpSpPr>
        <p:grpSpPr>
          <a:xfrm>
            <a:off x="1824807" y="6126446"/>
            <a:ext cx="5444557" cy="359450"/>
            <a:chOff x="481263" y="2146434"/>
            <a:chExt cx="5300689" cy="349952"/>
          </a:xfrm>
        </p:grpSpPr>
        <p:sp>
          <p:nvSpPr>
            <p:cNvPr id="31" name="正方形/長方形 30"/>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2" name="正方形/長方形 31"/>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3" name="正方形/長方形 32"/>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7" name="正方形/長方形 36"/>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9" name="正方形/長方形 38"/>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0" name="正方形/長方形 39"/>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1" name="正方形/長方形 40"/>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2" name="正方形/長方形 41"/>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3" name="正方形/長方形 42"/>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4" name="正方形/長方形 43"/>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5" name="正方形/長方形 44"/>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6" name="正方形/長方形 45"/>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正方形/長方形 46"/>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8" name="正方形/長方形 47"/>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9" name="正方形/長方形 48"/>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平滑化したい</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周囲３ピクセルの平均を取る</a:t>
            </a:r>
          </a:p>
        </p:txBody>
      </p:sp>
      <p:grpSp>
        <p:nvGrpSpPr>
          <p:cNvPr id="73" name="グループ化 72"/>
          <p:cNvGrpSpPr/>
          <p:nvPr/>
        </p:nvGrpSpPr>
        <p:grpSpPr>
          <a:xfrm>
            <a:off x="1520324" y="3371793"/>
            <a:ext cx="2117982" cy="3114112"/>
            <a:chOff x="162811" y="3046328"/>
            <a:chExt cx="2117982" cy="3114112"/>
          </a:xfrm>
        </p:grpSpPr>
        <p:sp>
          <p:nvSpPr>
            <p:cNvPr id="58" name="正方形/長方形 57"/>
            <p:cNvSpPr/>
            <p:nvPr/>
          </p:nvSpPr>
          <p:spPr>
            <a:xfrm>
              <a:off x="1557831" y="5800990"/>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20</a:t>
              </a: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右中かっこ 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0" name="直線矢印コネクタ 59"/>
            <p:cNvCxnSpPr>
              <a:stCxn id="8" idx="1"/>
              <a:endCxn id="58" idx="0"/>
            </p:cNvCxnSpPr>
            <p:nvPr/>
          </p:nvCxnSpPr>
          <p:spPr>
            <a:xfrm flipH="1">
              <a:off x="1737556" y="3262228"/>
              <a:ext cx="7974" cy="253876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正方形/長方形 64"/>
                <p:cNvSpPr/>
                <p:nvPr/>
              </p:nvSpPr>
              <p:spPr>
                <a:xfrm>
                  <a:off x="162811" y="4380148"/>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5" name="正方形/長方形 64"/>
                <p:cNvSpPr>
                  <a:spLocks noRot="1" noChangeAspect="1" noMove="1" noResize="1" noEditPoints="1" noAdjustHandles="1" noChangeArrowheads="1" noChangeShapeType="1" noTextEdit="1"/>
                </p:cNvSpPr>
                <p:nvPr/>
              </p:nvSpPr>
              <p:spPr>
                <a:xfrm>
                  <a:off x="162811" y="4380148"/>
                  <a:ext cx="1469344" cy="399608"/>
                </a:xfrm>
                <a:prstGeom prst="rect">
                  <a:avLst/>
                </a:prstGeom>
                <a:blipFill rotWithShape="1">
                  <a:blip r:embed="rId6"/>
                  <a:stretch>
                    <a:fillRect t="-21538" r="-415" b="-27692"/>
                  </a:stretch>
                </a:blipFill>
                <a:ln>
                  <a:noFill/>
                </a:ln>
              </p:spPr>
              <p:txBody>
                <a:bodyPr/>
                <a:lstStyle/>
                <a:p>
                  <a:r>
                    <a:rPr lang="ja-JP" altLang="en-US">
                      <a:noFill/>
                    </a:rPr>
                    <a:t> </a:t>
                  </a:r>
                </a:p>
              </p:txBody>
            </p:sp>
          </mc:Fallback>
        </mc:AlternateContent>
      </p:grpSp>
      <p:grpSp>
        <p:nvGrpSpPr>
          <p:cNvPr id="72" name="グループ化 71"/>
          <p:cNvGrpSpPr/>
          <p:nvPr/>
        </p:nvGrpSpPr>
        <p:grpSpPr>
          <a:xfrm>
            <a:off x="2941595" y="3498794"/>
            <a:ext cx="2353739" cy="2987103"/>
            <a:chOff x="1584081" y="3173328"/>
            <a:chExt cx="2353739" cy="2987103"/>
          </a:xfrm>
        </p:grpSpPr>
        <p:sp>
          <p:nvSpPr>
            <p:cNvPr id="61" name="正方形/長方形 60"/>
            <p:cNvSpPr/>
            <p:nvPr/>
          </p:nvSpPr>
          <p:spPr>
            <a:xfrm>
              <a:off x="1925255" y="5800981"/>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2" name="右中かっこ 61"/>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3" name="直線矢印コネクタ 62"/>
            <p:cNvCxnSpPr/>
            <p:nvPr/>
          </p:nvCxnSpPr>
          <p:spPr>
            <a:xfrm flipH="1">
              <a:off x="2111370" y="3338410"/>
              <a:ext cx="7974" cy="246256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正方形/長方形 67"/>
                <p:cNvSpPr/>
                <p:nvPr/>
              </p:nvSpPr>
              <p:spPr>
                <a:xfrm>
                  <a:off x="2126816" y="4340890"/>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2126816" y="4340890"/>
                  <a:ext cx="1811004" cy="359450"/>
                </a:xfrm>
                <a:prstGeom prst="rect">
                  <a:avLst/>
                </a:prstGeom>
                <a:blipFill rotWithShape="1">
                  <a:blip r:embed="rId7"/>
                  <a:stretch>
                    <a:fillRect t="-40678" b="-49153"/>
                  </a:stretch>
                </a:blipFill>
                <a:ln>
                  <a:noFill/>
                </a:ln>
              </p:spPr>
              <p:txBody>
                <a:bodyPr/>
                <a:lstStyle/>
                <a:p>
                  <a:r>
                    <a:rPr lang="ja-JP" altLang="en-US">
                      <a:noFill/>
                    </a:rPr>
                    <a:t> </a:t>
                  </a:r>
                </a:p>
              </p:txBody>
            </p:sp>
          </mc:Fallback>
        </mc:AlternateContent>
      </p:grpSp>
    </p:spTree>
    <p:extLst>
      <p:ext uri="{BB962C8B-B14F-4D97-AF65-F5344CB8AC3E}">
        <p14:creationId xmlns:p14="http://schemas.microsoft.com/office/powerpoint/2010/main" val="2173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25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線形フィルタの例 </a:t>
            </a:r>
            <a:r>
              <a:rPr lang="en-US" altLang="ja-JP" sz="3600" dirty="0">
                <a:latin typeface="游ゴシック" panose="020B0400000000000000" pitchFamily="50" charset="-128"/>
                <a:ea typeface="游ゴシック" panose="020B0400000000000000" pitchFamily="50" charset="-128"/>
              </a:rPr>
              <a:t>1D</a:t>
            </a:r>
            <a:endParaRPr lang="ja-JP" altLang="en-US" sz="3600" dirty="0">
              <a:latin typeface="游ゴシック" panose="020B0400000000000000" pitchFamily="50" charset="-128"/>
              <a:ea typeface="游ゴシック" panose="020B0400000000000000" pitchFamily="50" charset="-128"/>
            </a:endParaRPr>
          </a:p>
        </p:txBody>
      </p:sp>
      <p:grpSp>
        <p:nvGrpSpPr>
          <p:cNvPr id="4" name="グループ化 3"/>
          <p:cNvGrpSpPr/>
          <p:nvPr/>
        </p:nvGrpSpPr>
        <p:grpSpPr>
          <a:xfrm>
            <a:off x="1824807" y="2982439"/>
            <a:ext cx="5804126" cy="359450"/>
            <a:chOff x="481263" y="2146434"/>
            <a:chExt cx="5650757"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33</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26</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94</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5" name="正方形/長方形 84"/>
            <p:cNvSpPr/>
            <p:nvPr/>
          </p:nvSpPr>
          <p:spPr>
            <a:xfrm>
              <a:off x="5782068" y="2146434"/>
              <a:ext cx="349952" cy="3499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平滑化したい</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周囲３ピクセルの平均を取る</a:t>
            </a:r>
          </a:p>
        </p:txBody>
      </p:sp>
      <p:pic>
        <p:nvPicPr>
          <p:cNvPr id="52" name="図 51"/>
          <p:cNvPicPr>
            <a:picLocks noChangeAspect="1"/>
          </p:cNvPicPr>
          <p:nvPr/>
        </p:nvPicPr>
        <p:blipFill rotWithShape="1">
          <a:blip r:embed="rId6"/>
          <a:srcRect l="8832" t="31334" r="4740" b="13054"/>
          <a:stretch/>
        </p:blipFill>
        <p:spPr>
          <a:xfrm>
            <a:off x="1921690" y="3874259"/>
            <a:ext cx="5143501" cy="1869572"/>
          </a:xfrm>
          <a:prstGeom prst="rect">
            <a:avLst/>
          </a:prstGeom>
        </p:spPr>
      </p:pic>
      <p:sp>
        <p:nvSpPr>
          <p:cNvPr id="59" name="正方形/長方形 58"/>
          <p:cNvSpPr/>
          <p:nvPr/>
        </p:nvSpPr>
        <p:spPr>
          <a:xfrm>
            <a:off x="18174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27</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4" name="正方形/長方形 63"/>
          <p:cNvSpPr/>
          <p:nvPr/>
        </p:nvSpPr>
        <p:spPr>
          <a:xfrm>
            <a:off x="218099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6" name="正方形/長方形 65"/>
          <p:cNvSpPr/>
          <p:nvPr/>
        </p:nvSpPr>
        <p:spPr>
          <a:xfrm>
            <a:off x="254450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16</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7" name="正方形/長方形 66"/>
          <p:cNvSpPr/>
          <p:nvPr/>
        </p:nvSpPr>
        <p:spPr>
          <a:xfrm>
            <a:off x="290802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20</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9" name="正方形/長方形 68"/>
          <p:cNvSpPr/>
          <p:nvPr/>
        </p:nvSpPr>
        <p:spPr>
          <a:xfrm>
            <a:off x="327153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0" name="正方形/長方形 69"/>
          <p:cNvSpPr/>
          <p:nvPr/>
        </p:nvSpPr>
        <p:spPr>
          <a:xfrm>
            <a:off x="363504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正方形/長方形 70"/>
          <p:cNvSpPr/>
          <p:nvPr/>
        </p:nvSpPr>
        <p:spPr>
          <a:xfrm>
            <a:off x="399855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4" name="正方形/長方形 73"/>
          <p:cNvSpPr/>
          <p:nvPr/>
        </p:nvSpPr>
        <p:spPr>
          <a:xfrm>
            <a:off x="436207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16</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正方形/長方形 74"/>
          <p:cNvSpPr/>
          <p:nvPr/>
        </p:nvSpPr>
        <p:spPr>
          <a:xfrm>
            <a:off x="47255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44</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6" name="正方形/長方形 75"/>
          <p:cNvSpPr/>
          <p:nvPr/>
        </p:nvSpPr>
        <p:spPr>
          <a:xfrm>
            <a:off x="508909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72</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7" name="正方形/長方形 76"/>
          <p:cNvSpPr/>
          <p:nvPr/>
        </p:nvSpPr>
        <p:spPr>
          <a:xfrm>
            <a:off x="544854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100</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8" name="正方形/長方形 77"/>
          <p:cNvSpPr/>
          <p:nvPr/>
        </p:nvSpPr>
        <p:spPr>
          <a:xfrm>
            <a:off x="5812055"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106</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9" name="正方形/長方形 78"/>
          <p:cNvSpPr/>
          <p:nvPr/>
        </p:nvSpPr>
        <p:spPr>
          <a:xfrm>
            <a:off x="617556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110</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0" name="正方形/長方形 79"/>
          <p:cNvSpPr/>
          <p:nvPr/>
        </p:nvSpPr>
        <p:spPr>
          <a:xfrm>
            <a:off x="653908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111</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1" name="正方形/長方形 80"/>
          <p:cNvSpPr/>
          <p:nvPr/>
        </p:nvSpPr>
        <p:spPr>
          <a:xfrm>
            <a:off x="690259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108</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2" name="タイトル 1"/>
          <p:cNvSpPr txBox="1">
            <a:spLocks/>
          </p:cNvSpPr>
          <p:nvPr/>
        </p:nvSpPr>
        <p:spPr>
          <a:xfrm>
            <a:off x="1778396" y="6267450"/>
            <a:ext cx="6286919" cy="4953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800" dirty="0">
                <a:latin typeface="游ゴシック" panose="020B0400000000000000" pitchFamily="50" charset="-128"/>
                <a:ea typeface="游ゴシック" panose="020B0400000000000000" pitchFamily="50" charset="-128"/>
                <a:cs typeface="メイリオ" panose="020B0604030504040204" pitchFamily="50" charset="-128"/>
              </a:rPr>
              <a:t>端ははみ出すので値をコピー（ほかの方法もある）</a:t>
            </a:r>
          </a:p>
        </p:txBody>
      </p:sp>
      <p:sp>
        <p:nvSpPr>
          <p:cNvPr id="83" name="右中かっこ 82"/>
          <p:cNvSpPr/>
          <p:nvPr/>
        </p:nvSpPr>
        <p:spPr>
          <a:xfrm rot="5400000">
            <a:off x="6987276" y="294286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84" name="直線矢印コネクタ 83"/>
          <p:cNvCxnSpPr>
            <a:stCxn id="83" idx="1"/>
          </p:cNvCxnSpPr>
          <p:nvPr/>
        </p:nvCxnSpPr>
        <p:spPr>
          <a:xfrm>
            <a:off x="7095226" y="3586078"/>
            <a:ext cx="0" cy="2119397"/>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0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12507</TotalTime>
  <Words>3004</Words>
  <Application>Microsoft Office PowerPoint</Application>
  <PresentationFormat>ワイド画面</PresentationFormat>
  <Paragraphs>779</Paragraphs>
  <Slides>63</Slides>
  <Notes>25</Notes>
  <HiddenSlides>3</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63</vt:i4>
      </vt:variant>
    </vt:vector>
  </HeadingPairs>
  <TitlesOfParts>
    <vt:vector size="72" baseType="lpstr">
      <vt:lpstr>ＭＳ Ｐゴシック</vt:lpstr>
      <vt:lpstr>メイリオ</vt:lpstr>
      <vt:lpstr>游ゴシック</vt:lpstr>
      <vt:lpstr>Arial</vt:lpstr>
      <vt:lpstr>Calibri</vt:lpstr>
      <vt:lpstr>Cambria Math</vt:lpstr>
      <vt:lpstr>Times New Roman</vt:lpstr>
      <vt:lpstr>Wingdings</vt:lpstr>
      <vt:lpstr>Office テーマ</vt:lpstr>
      <vt:lpstr>デジタルメディア処理1</vt:lpstr>
      <vt:lpstr>Deconvolution </vt:lpstr>
      <vt:lpstr>Deconvolution </vt:lpstr>
      <vt:lpstr>Contents</vt:lpstr>
      <vt:lpstr>復習 : 線形フィルタ（Convolution）</vt:lpstr>
      <vt:lpstr>線形フィルタの例</vt:lpstr>
      <vt:lpstr>線形フィルタの例</vt:lpstr>
      <vt:lpstr>線形フィルタの例 1D</vt:lpstr>
      <vt:lpstr>線形フィルタの例 1D</vt:lpstr>
      <vt:lpstr>線形フィルタ(1D)とは</vt:lpstr>
      <vt:lpstr>線形フィルタ(2D)とは</vt:lpstr>
      <vt:lpstr>Convolution(畳み込み)とは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Convolution(畳み込み)とは</vt:lpstr>
      <vt:lpstr>2次元Convolution(畳み込み)</vt:lpstr>
      <vt:lpstr>復習 : フーリエ変換</vt:lpstr>
      <vt:lpstr>フーリエ変換とは（音）</vt:lpstr>
      <vt:lpstr>フーリエ変換とは（音）</vt:lpstr>
      <vt:lpstr>フーリエ級数</vt:lpstr>
      <vt:lpstr>フーリエ級数(複素数表記)</vt:lpstr>
      <vt:lpstr>フーリエ級数(複素数表記)</vt:lpstr>
      <vt:lpstr>フーリエ変換とは</vt:lpstr>
      <vt:lpstr>ガウス関数のフーリエ変換</vt:lpstr>
      <vt:lpstr>ガウス関数のフーリエ変換(導出)</vt:lpstr>
      <vt:lpstr>ガウス関数のフーリエ変換(導出)</vt:lpstr>
      <vt:lpstr>畳み込み積分のフーリエ変換</vt:lpstr>
      <vt:lpstr>畳み込み積分のフーリエ変換</vt:lpstr>
      <vt:lpstr>畳み込み積分のフーリエ変換（導出）</vt:lpstr>
      <vt:lpstr>フーリエ変換（復習）のまとめ</vt:lpstr>
      <vt:lpstr>Deconvolution</vt:lpstr>
      <vt:lpstr>画像の劣化モデル（1/2）</vt:lpstr>
      <vt:lpstr>画像の劣化モデル（2/2）</vt:lpstr>
      <vt:lpstr>点広がり関数 (PSF: point spread function)</vt:lpstr>
      <vt:lpstr>劣化画像例</vt:lpstr>
      <vt:lpstr>劣化画像例</vt:lpstr>
      <vt:lpstr>劣化画像の復元 （単純な手法）</vt:lpstr>
      <vt:lpstr>劣化画像の復元 （単純な手法）</vt:lpstr>
      <vt:lpstr>PowerPoint プレゼンテーション</vt:lpstr>
      <vt:lpstr>PowerPoint プレゼンテーション</vt:lpstr>
      <vt:lpstr>劣化画像の復元 : Wiener filter</vt:lpstr>
      <vt:lpstr>Wiener filter 適用例</vt:lpstr>
      <vt:lpstr>Wiener filter 適用例</vt:lpstr>
      <vt:lpstr>まとめ: Deconvolution </vt:lpstr>
      <vt:lpstr>点広がり関数 h のフーリエ変換 H について</vt:lpstr>
      <vt:lpstr>少し余談（FFTの簡単な説明）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離散フーリエ変換（1D）</vt:lpstr>
      <vt:lpstr>まとめ: 離散フーリエ変換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496</cp:revision>
  <cp:lastPrinted>2021-10-15T09:32:13Z</cp:lastPrinted>
  <dcterms:created xsi:type="dcterms:W3CDTF">2017-01-19T02:23:36Z</dcterms:created>
  <dcterms:modified xsi:type="dcterms:W3CDTF">2021-10-15T09:34:03Z</dcterms:modified>
</cp:coreProperties>
</file>